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262" r:id="rId2"/>
    <p:sldId id="293" r:id="rId3"/>
    <p:sldId id="263" r:id="rId4"/>
    <p:sldId id="264" r:id="rId5"/>
    <p:sldId id="291" r:id="rId6"/>
    <p:sldId id="267" r:id="rId7"/>
    <p:sldId id="268" r:id="rId8"/>
    <p:sldId id="269" r:id="rId9"/>
    <p:sldId id="302" r:id="rId10"/>
    <p:sldId id="271" r:id="rId11"/>
    <p:sldId id="300" r:id="rId12"/>
    <p:sldId id="280" r:id="rId13"/>
    <p:sldId id="281" r:id="rId14"/>
    <p:sldId id="266" r:id="rId15"/>
    <p:sldId id="272" r:id="rId16"/>
    <p:sldId id="274" r:id="rId17"/>
    <p:sldId id="292" r:id="rId18"/>
    <p:sldId id="303" r:id="rId19"/>
    <p:sldId id="285" r:id="rId20"/>
    <p:sldId id="287" r:id="rId21"/>
    <p:sldId id="294" r:id="rId22"/>
    <p:sldId id="258" r:id="rId23"/>
    <p:sldId id="304" r:id="rId24"/>
    <p:sldId id="290" r:id="rId25"/>
    <p:sldId id="296" r:id="rId26"/>
    <p:sldId id="297" r:id="rId27"/>
    <p:sldId id="299" r:id="rId28"/>
  </p:sldIdLst>
  <p:sldSz cx="9144000" cy="6858000" type="screen4x3"/>
  <p:notesSz cx="3203575" cy="50339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8FE2FF"/>
    <a:srgbClr val="99FF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9" autoAdjust="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9;&#1088;&#1086;&#1082;%20&#1044;&#1080;&#1085;&#1072;&#1084;&#1080;&#1082;&#1072;%20&#1087;&#1086;&#1087;&#1091;&#1083;&#1103;&#1094;&#1080;&#1081;\&#1044;&#1080;&#1085;&#1072;&#1084;&#1080;&#1082;&#1072;%20&#1087;&#1086;&#1087;&#1091;&#1083;&#1103;&#1094;&#1080;&#108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9;&#1088;&#1086;&#1082;%20&#1044;&#1080;&#1085;&#1072;&#1084;&#1080;&#1082;&#1072;%20&#1087;&#1086;&#1087;&#1091;&#1083;&#1103;&#1094;&#1080;&#1081;\&#1044;&#1080;&#1085;&#1072;&#1084;&#1080;&#1082;&#1072;%20&#1087;&#1086;&#1087;&#1091;&#1083;&#1103;&#1094;&#1080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9;&#1088;&#1086;&#1082;%20&#1044;&#1080;&#1085;&#1072;&#1084;&#1080;&#1082;&#1072;%20&#1087;&#1086;&#1087;&#1091;&#1083;&#1103;&#1094;&#1080;&#1081;\&#1044;&#1080;&#1085;&#1072;&#1084;&#1080;&#1082;&#1072;%20&#1087;&#1086;&#1087;&#1091;&#1083;&#1103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9;&#1088;&#1086;&#1082;%20&#1044;&#1080;&#1085;&#1072;&#1084;&#1080;&#1082;&#1072;%20&#1087;&#1086;&#1087;&#1091;&#1083;&#1103;&#1094;&#1080;&#1081;\&#1044;&#1080;&#1085;&#1072;&#1084;&#1080;&#1082;&#1072;%20&#1087;&#1086;&#1087;&#1091;&#1083;&#1103;&#1094;&#1080;&#108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9;&#1088;&#1086;&#1082;%20&#1044;&#1080;&#1085;&#1072;&#1084;&#1080;&#1082;&#1072;%20&#1087;&#1086;&#1087;&#1091;&#1083;&#1103;&#1094;&#1080;&#1081;\&#1044;&#1080;&#1085;&#1072;&#1084;&#1080;&#1082;&#1072;%20&#1087;&#1086;&#1087;&#1091;&#1083;&#1103;&#1094;&#1080;&#108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9;&#1088;&#1086;&#1082;%20&#1044;&#1080;&#1085;&#1072;&#1084;&#1080;&#1082;&#1072;%20&#1087;&#1086;&#1087;&#1091;&#1083;&#1103;&#1094;&#1080;&#1081;\&#1044;&#1080;&#1085;&#1072;&#1084;&#1080;&#1082;&#1072;%20&#1087;&#1086;&#1087;&#1091;&#1083;&#1103;&#1094;&#1080;&#108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59;&#1088;&#1086;&#1082;%20&#1044;&#1080;&#1085;&#1072;&#1084;&#1080;&#1082;&#1072;%20&#1087;&#1086;&#1087;&#1091;&#1083;&#1103;&#1094;&#1080;&#1081;\&#1044;&#1080;&#1085;&#1072;&#1084;&#1080;&#1082;&#1072;%20&#1087;&#1086;&#1087;&#1091;&#1083;&#1103;&#1094;&#1080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9819862337070969E-2"/>
          <c:y val="0.20406277340332471"/>
          <c:w val="0.66895581802275028"/>
          <c:h val="0.65482210557013765"/>
        </c:manualLayout>
      </c:layout>
      <c:lineChart>
        <c:grouping val="standard"/>
        <c:ser>
          <c:idx val="0"/>
          <c:order val="0"/>
          <c:marker>
            <c:symbol val="none"/>
          </c:marker>
          <c:val>
            <c:numRef>
              <c:f>'ограниченный рост'!$E$1:$E$50</c:f>
              <c:numCache>
                <c:formatCode>0.00</c:formatCode>
                <c:ptCount val="50"/>
                <c:pt idx="0" formatCode="General">
                  <c:v>2</c:v>
                </c:pt>
                <c:pt idx="1">
                  <c:v>3.88</c:v>
                </c:pt>
                <c:pt idx="2">
                  <c:v>7.3083679999999998</c:v>
                </c:pt>
                <c:pt idx="3">
                  <c:v>13.014368715297268</c:v>
                </c:pt>
                <c:pt idx="4">
                  <c:v>20.94752363886316</c:v>
                </c:pt>
                <c:pt idx="5">
                  <c:v>28.731084879704504</c:v>
                </c:pt>
                <c:pt idx="6">
                  <c:v>32.697912608465614</c:v>
                </c:pt>
                <c:pt idx="7">
                  <c:v>33.321220548405584</c:v>
                </c:pt>
                <c:pt idx="8">
                  <c:v>33.333328931746436</c:v>
                </c:pt>
                <c:pt idx="9">
                  <c:v>33.333333333332753</c:v>
                </c:pt>
                <c:pt idx="10">
                  <c:v>33.333333333333329</c:v>
                </c:pt>
                <c:pt idx="11">
                  <c:v>33.333333333333336</c:v>
                </c:pt>
                <c:pt idx="12">
                  <c:v>33.333333333333336</c:v>
                </c:pt>
                <c:pt idx="13">
                  <c:v>33.333333333333336</c:v>
                </c:pt>
                <c:pt idx="14">
                  <c:v>33.333333333333336</c:v>
                </c:pt>
                <c:pt idx="15">
                  <c:v>33.333333333333336</c:v>
                </c:pt>
                <c:pt idx="16">
                  <c:v>33.333333333333336</c:v>
                </c:pt>
                <c:pt idx="17">
                  <c:v>33.333333333333336</c:v>
                </c:pt>
                <c:pt idx="18">
                  <c:v>33.333333333333336</c:v>
                </c:pt>
                <c:pt idx="19">
                  <c:v>33.333333333333336</c:v>
                </c:pt>
                <c:pt idx="20">
                  <c:v>33.333333333333336</c:v>
                </c:pt>
                <c:pt idx="21">
                  <c:v>33.333333333333336</c:v>
                </c:pt>
                <c:pt idx="22">
                  <c:v>33.333333333333336</c:v>
                </c:pt>
                <c:pt idx="23">
                  <c:v>33.333333333333336</c:v>
                </c:pt>
                <c:pt idx="24">
                  <c:v>33.333333333333336</c:v>
                </c:pt>
                <c:pt idx="25">
                  <c:v>33.333333333333336</c:v>
                </c:pt>
                <c:pt idx="26">
                  <c:v>33.333333333333336</c:v>
                </c:pt>
                <c:pt idx="27">
                  <c:v>33.333333333333336</c:v>
                </c:pt>
                <c:pt idx="28">
                  <c:v>33.333333333333336</c:v>
                </c:pt>
                <c:pt idx="29">
                  <c:v>33.333333333333336</c:v>
                </c:pt>
                <c:pt idx="30">
                  <c:v>33.333333333333336</c:v>
                </c:pt>
              </c:numCache>
            </c:numRef>
          </c:val>
        </c:ser>
        <c:marker val="1"/>
        <c:axId val="43180032"/>
        <c:axId val="43181568"/>
      </c:lineChart>
      <c:catAx>
        <c:axId val="43180032"/>
        <c:scaling>
          <c:orientation val="minMax"/>
        </c:scaling>
        <c:axPos val="b"/>
        <c:majorTickMark val="none"/>
        <c:tickLblPos val="nextTo"/>
        <c:crossAx val="43181568"/>
        <c:crosses val="autoZero"/>
        <c:auto val="1"/>
        <c:lblAlgn val="ctr"/>
        <c:lblOffset val="100"/>
      </c:catAx>
      <c:valAx>
        <c:axId val="43181568"/>
        <c:scaling>
          <c:orientation val="minMax"/>
        </c:scaling>
        <c:axPos val="l"/>
        <c:numFmt formatCode="General" sourceLinked="1"/>
        <c:majorTickMark val="none"/>
        <c:tickLblPos val="nextTo"/>
        <c:crossAx val="431800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'ограниченный рост с отловом'!$F$1:$F$11</c:f>
              <c:numCache>
                <c:formatCode>0.00</c:formatCode>
                <c:ptCount val="11"/>
                <c:pt idx="0" formatCode="General">
                  <c:v>3</c:v>
                </c:pt>
                <c:pt idx="1">
                  <c:v>2.9299999999999997</c:v>
                </c:pt>
                <c:pt idx="2">
                  <c:v>2.8374529999999867</c:v>
                </c:pt>
                <c:pt idx="3">
                  <c:v>2.7146453141837119</c:v>
                </c:pt>
                <c:pt idx="4">
                  <c:v>2.5508889958209977</c:v>
                </c:pt>
                <c:pt idx="5">
                  <c:v>2.3311224536614827</c:v>
                </c:pt>
                <c:pt idx="6">
                  <c:v>2.0336597236732725</c:v>
                </c:pt>
                <c:pt idx="7">
                  <c:v>1.6264164293591989</c:v>
                </c:pt>
                <c:pt idx="8">
                  <c:v>1.0602677319881169</c:v>
                </c:pt>
                <c:pt idx="9">
                  <c:v>0.25667656807731248</c:v>
                </c:pt>
                <c:pt idx="10">
                  <c:v>-0.91696163370202988</c:v>
                </c:pt>
              </c:numCache>
            </c:numRef>
          </c:val>
        </c:ser>
        <c:marker val="1"/>
        <c:axId val="43726720"/>
        <c:axId val="43728256"/>
      </c:lineChart>
      <c:catAx>
        <c:axId val="43726720"/>
        <c:scaling>
          <c:orientation val="minMax"/>
        </c:scaling>
        <c:axPos val="b"/>
        <c:majorTickMark val="none"/>
        <c:tickLblPos val="nextTo"/>
        <c:crossAx val="43728256"/>
        <c:crosses val="autoZero"/>
        <c:auto val="1"/>
        <c:lblAlgn val="ctr"/>
        <c:lblOffset val="100"/>
      </c:catAx>
      <c:valAx>
        <c:axId val="43728256"/>
        <c:scaling>
          <c:orientation val="minMax"/>
        </c:scaling>
        <c:axPos val="l"/>
        <c:numFmt formatCode="General" sourceLinked="1"/>
        <c:majorTickMark val="none"/>
        <c:tickLblPos val="nextTo"/>
        <c:crossAx val="4372672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Модель "хищник- жертва"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жертва</c:v>
          </c:tx>
          <c:marker>
            <c:symbol val="none"/>
          </c:marker>
          <c:val>
            <c:numRef>
              <c:f>'Хищник-жертва'!$G$1:$G$51</c:f>
              <c:numCache>
                <c:formatCode>0.00</c:formatCode>
                <c:ptCount val="51"/>
                <c:pt idx="0" formatCode="General">
                  <c:v>23</c:v>
                </c:pt>
                <c:pt idx="1">
                  <c:v>21.85</c:v>
                </c:pt>
                <c:pt idx="2">
                  <c:v>13.252025</c:v>
                </c:pt>
                <c:pt idx="3">
                  <c:v>1.7489260603562435</c:v>
                </c:pt>
                <c:pt idx="4">
                  <c:v>-0.61250578732091876</c:v>
                </c:pt>
                <c:pt idx="5">
                  <c:v>0.15345108139514219</c:v>
                </c:pt>
                <c:pt idx="6">
                  <c:v>3.5090701581135812E-3</c:v>
                </c:pt>
                <c:pt idx="7">
                  <c:v>7.3509575462269805E-4</c:v>
                </c:pt>
                <c:pt idx="8">
                  <c:v>2.8543370810136653E-4</c:v>
                </c:pt>
                <c:pt idx="9">
                  <c:v>1.5682218375775747E-4</c:v>
                </c:pt>
                <c:pt idx="10">
                  <c:v>1.0890638313309218E-4</c:v>
                </c:pt>
                <c:pt idx="11">
                  <c:v>8.984806209902175E-5</c:v>
                </c:pt>
                <c:pt idx="12">
                  <c:v>8.4681465467689089E-5</c:v>
                </c:pt>
                <c:pt idx="13">
                  <c:v>8.876665166098003E-5</c:v>
                </c:pt>
                <c:pt idx="14">
                  <c:v>1.014969623156162E-4</c:v>
                </c:pt>
                <c:pt idx="15">
                  <c:v>1.247466117428298E-4</c:v>
                </c:pt>
                <c:pt idx="16">
                  <c:v>1.6293850828417609E-4</c:v>
                </c:pt>
                <c:pt idx="17">
                  <c:v>2.241275161589755E-4</c:v>
                </c:pt>
                <c:pt idx="18">
                  <c:v>3.2228943088000509E-4</c:v>
                </c:pt>
                <c:pt idx="19">
                  <c:v>4.8155398799251307E-4</c:v>
                </c:pt>
                <c:pt idx="20">
                  <c:v>7.4387364757231384E-4</c:v>
                </c:pt>
                <c:pt idx="21">
                  <c:v>1.1829390238140447E-3</c:v>
                </c:pt>
                <c:pt idx="22">
                  <c:v>1.9295948095043737E-3</c:v>
                </c:pt>
                <c:pt idx="23">
                  <c:v>3.2186038514993567E-3</c:v>
                </c:pt>
                <c:pt idx="24">
                  <c:v>5.4753023167234656E-3</c:v>
                </c:pt>
                <c:pt idx="25">
                  <c:v>9.4772139101156755E-3</c:v>
                </c:pt>
                <c:pt idx="26">
                  <c:v>1.6657170600790201E-2</c:v>
                </c:pt>
                <c:pt idx="27">
                  <c:v>2.9674471032526885E-2</c:v>
                </c:pt>
                <c:pt idx="28">
                  <c:v>5.3494551445495503E-2</c:v>
                </c:pt>
                <c:pt idx="29">
                  <c:v>9.743211815513371E-2</c:v>
                </c:pt>
                <c:pt idx="30">
                  <c:v>0.17900810921602894</c:v>
                </c:pt>
                <c:pt idx="31">
                  <c:v>0.33116780060471535</c:v>
                </c:pt>
                <c:pt idx="32">
                  <c:v>0.61551440217507425</c:v>
                </c:pt>
                <c:pt idx="33">
                  <c:v>1.1455065601027881</c:v>
                </c:pt>
                <c:pt idx="34">
                  <c:v>2.1231917790911075</c:v>
                </c:pt>
                <c:pt idx="35">
                  <c:v>3.8832253984792868</c:v>
                </c:pt>
                <c:pt idx="36">
                  <c:v>6.8946444452027196</c:v>
                </c:pt>
                <c:pt idx="37">
                  <c:v>11.548401462563318</c:v>
                </c:pt>
                <c:pt idx="38">
                  <c:v>17.397048517742785</c:v>
                </c:pt>
                <c:pt idx="39">
                  <c:v>21.93346536954197</c:v>
                </c:pt>
                <c:pt idx="40">
                  <c:v>20.998063833501501</c:v>
                </c:pt>
                <c:pt idx="41">
                  <c:v>12.641908533877048</c:v>
                </c:pt>
                <c:pt idx="42">
                  <c:v>1.5575283303580179</c:v>
                </c:pt>
                <c:pt idx="43">
                  <c:v>-0.53127098448821508</c:v>
                </c:pt>
                <c:pt idx="44">
                  <c:v>0.12095713807909605</c:v>
                </c:pt>
                <c:pt idx="45">
                  <c:v>4.4412763336526403E-3</c:v>
                </c:pt>
                <c:pt idx="46">
                  <c:v>9.9629772122393815E-4</c:v>
                </c:pt>
                <c:pt idx="47">
                  <c:v>4.0010314820434757E-4</c:v>
                </c:pt>
                <c:pt idx="48">
                  <c:v>2.246043940553181E-4</c:v>
                </c:pt>
                <c:pt idx="49">
                  <c:v>1.5839211646579001E-4</c:v>
                </c:pt>
              </c:numCache>
            </c:numRef>
          </c:val>
        </c:ser>
        <c:ser>
          <c:idx val="1"/>
          <c:order val="1"/>
          <c:tx>
            <c:v>хищник</c:v>
          </c:tx>
          <c:marker>
            <c:symbol val="none"/>
          </c:marker>
          <c:val>
            <c:numRef>
              <c:f>'Хищник-жертва'!$H$1:$H$51</c:f>
              <c:numCache>
                <c:formatCode>0.00</c:formatCode>
                <c:ptCount val="51"/>
                <c:pt idx="0" formatCode="General">
                  <c:v>9</c:v>
                </c:pt>
                <c:pt idx="1">
                  <c:v>18.450000000000003</c:v>
                </c:pt>
                <c:pt idx="2">
                  <c:v>36.761625000000009</c:v>
                </c:pt>
                <c:pt idx="3">
                  <c:v>57.443761177031227</c:v>
                </c:pt>
                <c:pt idx="4">
                  <c:v>56.72262960569762</c:v>
                </c:pt>
                <c:pt idx="5">
                  <c:v>49.313219699850315</c:v>
                </c:pt>
                <c:pt idx="6">
                  <c:v>44.760256074366225</c:v>
                </c:pt>
                <c:pt idx="7">
                  <c:v>40.292083810872612</c:v>
                </c:pt>
                <c:pt idx="8">
                  <c:v>36.264356356773099</c:v>
                </c:pt>
                <c:pt idx="9">
                  <c:v>32.638438274581155</c:v>
                </c:pt>
                <c:pt idx="10">
                  <c:v>29.374850368681244</c:v>
                </c:pt>
                <c:pt idx="11">
                  <c:v>26.437525287248533</c:v>
                </c:pt>
                <c:pt idx="12">
                  <c:v>23.793891526544368</c:v>
                </c:pt>
                <c:pt idx="13">
                  <c:v>21.414603118970113</c:v>
                </c:pt>
                <c:pt idx="14">
                  <c:v>19.273237852203863</c:v>
                </c:pt>
                <c:pt idx="15">
                  <c:v>17.346011875738274</c:v>
                </c:pt>
                <c:pt idx="16">
                  <c:v>15.611518880974891</c:v>
                </c:pt>
                <c:pt idx="17">
                  <c:v>14.050494178757354</c:v>
                </c:pt>
                <c:pt idx="18">
                  <c:v>12.645602215999673</c:v>
                </c:pt>
                <c:pt idx="19">
                  <c:v>11.381245771596758</c:v>
                </c:pt>
                <c:pt idx="20">
                  <c:v>10.243395228651549</c:v>
                </c:pt>
                <c:pt idx="21">
                  <c:v>9.2194366953750286</c:v>
                </c:pt>
                <c:pt idx="22">
                  <c:v>8.2980383274097456</c:v>
                </c:pt>
                <c:pt idx="23">
                  <c:v>7.4690350872530535</c:v>
                </c:pt>
                <c:pt idx="24">
                  <c:v>6.723333571782689</c:v>
                </c:pt>
                <c:pt idx="25">
                  <c:v>6.0528408287984998</c:v>
                </c:pt>
                <c:pt idx="26">
                  <c:v>5.4504249492835743</c:v>
                </c:pt>
                <c:pt idx="27">
                  <c:v>4.9099218872665684</c:v>
                </c:pt>
                <c:pt idx="28">
                  <c:v>4.4262146652806935</c:v>
                </c:pt>
                <c:pt idx="29">
                  <c:v>3.9954321171586549</c:v>
                </c:pt>
                <c:pt idx="30">
                  <c:v>3.61535307614878</c:v>
                </c:pt>
                <c:pt idx="31">
                  <c:v>3.2861766444493945</c:v>
                </c:pt>
                <c:pt idx="32">
                  <c:v>3.0119727745914981</c:v>
                </c:pt>
                <c:pt idx="33">
                  <c:v>2.8034711282183618</c:v>
                </c:pt>
                <c:pt idx="34">
                  <c:v>2.6836937438181732</c:v>
                </c:pt>
                <c:pt idx="35">
                  <c:v>2.7002241941600018</c:v>
                </c:pt>
                <c:pt idx="36">
                  <c:v>2.9544807333615197</c:v>
                </c:pt>
                <c:pt idx="37">
                  <c:v>3.677537368861846</c:v>
                </c:pt>
                <c:pt idx="38">
                  <c:v>5.4332675284354304</c:v>
                </c:pt>
                <c:pt idx="39">
                  <c:v>9.6160817156952607</c:v>
                </c:pt>
                <c:pt idx="40">
                  <c:v>19.200173309220119</c:v>
                </c:pt>
                <c:pt idx="41">
                  <c:v>37.438479216362921</c:v>
                </c:pt>
                <c:pt idx="42">
                  <c:v>57.359322789762437</c:v>
                </c:pt>
                <c:pt idx="43">
                  <c:v>56.090329023546524</c:v>
                </c:pt>
                <c:pt idx="44">
                  <c:v>48.991337905161501</c:v>
                </c:pt>
                <c:pt idx="45">
                  <c:v>44.388496715829071</c:v>
                </c:pt>
                <c:pt idx="46">
                  <c:v>39.95950412324359</c:v>
                </c:pt>
                <c:pt idx="47">
                  <c:v>35.965544289064276</c:v>
                </c:pt>
                <c:pt idx="48">
                  <c:v>32.369709356532695</c:v>
                </c:pt>
              </c:numCache>
            </c:numRef>
          </c:val>
        </c:ser>
        <c:marker val="1"/>
        <c:axId val="53448704"/>
        <c:axId val="53450240"/>
      </c:lineChart>
      <c:catAx>
        <c:axId val="53448704"/>
        <c:scaling>
          <c:orientation val="minMax"/>
        </c:scaling>
        <c:axPos val="b"/>
        <c:majorTickMark val="none"/>
        <c:tickLblPos val="nextTo"/>
        <c:crossAx val="53450240"/>
        <c:crosses val="autoZero"/>
        <c:auto val="1"/>
        <c:lblAlgn val="ctr"/>
        <c:lblOffset val="100"/>
      </c:catAx>
      <c:valAx>
        <c:axId val="5345024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53448704"/>
        <c:crosses val="autoZero"/>
        <c:crossBetween val="between"/>
      </c:valAx>
    </c:plotArea>
    <c:legend>
      <c:legendPos val="r"/>
      <c:layout/>
    </c:legend>
    <c:plotVisOnly val="1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Модель ограниченного роста</a:t>
            </a:r>
          </a:p>
        </c:rich>
      </c:tx>
      <c:layout>
        <c:manualLayout>
          <c:xMode val="edge"/>
          <c:yMode val="edge"/>
          <c:x val="0.17109711286089327"/>
          <c:y val="3.2407407407407607E-2"/>
        </c:manualLayout>
      </c:layout>
    </c:title>
    <c:plotArea>
      <c:layout>
        <c:manualLayout>
          <c:layoutTarget val="inner"/>
          <c:xMode val="edge"/>
          <c:yMode val="edge"/>
          <c:x val="8.9819862337070844E-2"/>
          <c:y val="0.20406277340332471"/>
          <c:w val="0.66895581802274995"/>
          <c:h val="0.65482210557013765"/>
        </c:manualLayout>
      </c:layout>
      <c:lineChart>
        <c:grouping val="standard"/>
        <c:ser>
          <c:idx val="0"/>
          <c:order val="0"/>
          <c:marker>
            <c:symbol val="none"/>
          </c:marker>
          <c:val>
            <c:numRef>
              <c:f>'ограниченный рост'!$E$1:$E$50</c:f>
              <c:numCache>
                <c:formatCode>0.00</c:formatCode>
                <c:ptCount val="50"/>
                <c:pt idx="0" formatCode="General">
                  <c:v>2</c:v>
                </c:pt>
                <c:pt idx="1">
                  <c:v>3.88</c:v>
                </c:pt>
                <c:pt idx="2">
                  <c:v>7.3083679999999998</c:v>
                </c:pt>
                <c:pt idx="3">
                  <c:v>13.014368715297268</c:v>
                </c:pt>
                <c:pt idx="4">
                  <c:v>20.947523638863174</c:v>
                </c:pt>
                <c:pt idx="5">
                  <c:v>28.731084879704504</c:v>
                </c:pt>
                <c:pt idx="6">
                  <c:v>32.6979126084656</c:v>
                </c:pt>
                <c:pt idx="7">
                  <c:v>33.321220548405584</c:v>
                </c:pt>
                <c:pt idx="8">
                  <c:v>33.333328931746451</c:v>
                </c:pt>
                <c:pt idx="9">
                  <c:v>33.333333333332753</c:v>
                </c:pt>
                <c:pt idx="10">
                  <c:v>33.333333333333329</c:v>
                </c:pt>
                <c:pt idx="11">
                  <c:v>33.333333333333336</c:v>
                </c:pt>
                <c:pt idx="12">
                  <c:v>33.333333333333336</c:v>
                </c:pt>
                <c:pt idx="13">
                  <c:v>33.333333333333336</c:v>
                </c:pt>
                <c:pt idx="14">
                  <c:v>33.333333333333336</c:v>
                </c:pt>
                <c:pt idx="15">
                  <c:v>33.333333333333336</c:v>
                </c:pt>
                <c:pt idx="16">
                  <c:v>33.333333333333336</c:v>
                </c:pt>
                <c:pt idx="17">
                  <c:v>33.333333333333336</c:v>
                </c:pt>
                <c:pt idx="18">
                  <c:v>33.333333333333336</c:v>
                </c:pt>
                <c:pt idx="19">
                  <c:v>33.333333333333336</c:v>
                </c:pt>
                <c:pt idx="20">
                  <c:v>33.333333333333336</c:v>
                </c:pt>
                <c:pt idx="21">
                  <c:v>33.333333333333336</c:v>
                </c:pt>
                <c:pt idx="22">
                  <c:v>33.333333333333336</c:v>
                </c:pt>
                <c:pt idx="23">
                  <c:v>33.333333333333336</c:v>
                </c:pt>
                <c:pt idx="24">
                  <c:v>33.333333333333336</c:v>
                </c:pt>
                <c:pt idx="25">
                  <c:v>33.333333333333336</c:v>
                </c:pt>
                <c:pt idx="26">
                  <c:v>33.333333333333336</c:v>
                </c:pt>
                <c:pt idx="27">
                  <c:v>33.333333333333336</c:v>
                </c:pt>
                <c:pt idx="28">
                  <c:v>33.333333333333336</c:v>
                </c:pt>
                <c:pt idx="29">
                  <c:v>33.333333333333336</c:v>
                </c:pt>
                <c:pt idx="30">
                  <c:v>33.333333333333336</c:v>
                </c:pt>
              </c:numCache>
            </c:numRef>
          </c:val>
        </c:ser>
        <c:marker val="1"/>
        <c:axId val="53609984"/>
        <c:axId val="53611520"/>
      </c:lineChart>
      <c:catAx>
        <c:axId val="53609984"/>
        <c:scaling>
          <c:orientation val="minMax"/>
        </c:scaling>
        <c:axPos val="b"/>
        <c:majorTickMark val="none"/>
        <c:tickLblPos val="nextTo"/>
        <c:crossAx val="53611520"/>
        <c:crosses val="autoZero"/>
        <c:auto val="1"/>
        <c:lblAlgn val="ctr"/>
        <c:lblOffset val="100"/>
      </c:catAx>
      <c:valAx>
        <c:axId val="53611520"/>
        <c:scaling>
          <c:orientation val="minMax"/>
        </c:scaling>
        <c:axPos val="l"/>
        <c:numFmt formatCode="General" sourceLinked="1"/>
        <c:majorTickMark val="none"/>
        <c:tickLblPos val="nextTo"/>
        <c:crossAx val="5360998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Модель ограниченного роста с отловом</a:t>
            </a:r>
          </a:p>
        </c:rich>
      </c:tx>
      <c:layout>
        <c:manualLayout>
          <c:xMode val="edge"/>
          <c:yMode val="edge"/>
          <c:x val="7.9986001749781682E-2"/>
          <c:y val="4.6296296296296537E-3"/>
        </c:manualLayout>
      </c:layout>
    </c:title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'ограниченный рост с отловом'!$F$1:$F$11</c:f>
              <c:numCache>
                <c:formatCode>0.00</c:formatCode>
                <c:ptCount val="11"/>
                <c:pt idx="0" formatCode="General">
                  <c:v>3</c:v>
                </c:pt>
                <c:pt idx="1">
                  <c:v>2.9299999999999997</c:v>
                </c:pt>
                <c:pt idx="2">
                  <c:v>2.8374529999999885</c:v>
                </c:pt>
                <c:pt idx="3">
                  <c:v>2.7146453141837132</c:v>
                </c:pt>
                <c:pt idx="4">
                  <c:v>2.5508889958209977</c:v>
                </c:pt>
                <c:pt idx="5">
                  <c:v>2.3311224536614827</c:v>
                </c:pt>
                <c:pt idx="6">
                  <c:v>2.0336597236732734</c:v>
                </c:pt>
                <c:pt idx="7">
                  <c:v>1.6264164293591989</c:v>
                </c:pt>
                <c:pt idx="8">
                  <c:v>1.0602677319881164</c:v>
                </c:pt>
                <c:pt idx="9">
                  <c:v>0.25667656807731248</c:v>
                </c:pt>
                <c:pt idx="10">
                  <c:v>-0.91696163370202988</c:v>
                </c:pt>
              </c:numCache>
            </c:numRef>
          </c:val>
        </c:ser>
        <c:marker val="1"/>
        <c:axId val="53631232"/>
        <c:axId val="53637120"/>
      </c:lineChart>
      <c:catAx>
        <c:axId val="53631232"/>
        <c:scaling>
          <c:orientation val="minMax"/>
        </c:scaling>
        <c:axPos val="b"/>
        <c:majorTickMark val="none"/>
        <c:tickLblPos val="nextTo"/>
        <c:crossAx val="53637120"/>
        <c:crosses val="autoZero"/>
        <c:auto val="1"/>
        <c:lblAlgn val="ctr"/>
        <c:lblOffset val="100"/>
      </c:catAx>
      <c:valAx>
        <c:axId val="53637120"/>
        <c:scaling>
          <c:orientation val="minMax"/>
        </c:scaling>
        <c:axPos val="l"/>
        <c:numFmt formatCode="General" sourceLinked="1"/>
        <c:majorTickMark val="none"/>
        <c:tickLblPos val="nextTo"/>
        <c:crossAx val="53631232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Модель "хищник- жертва"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7281616757622471E-2"/>
          <c:y val="0.19926869653205831"/>
          <c:w val="0.65336375598420959"/>
          <c:h val="0.77490071310587427"/>
        </c:manualLayout>
      </c:layout>
      <c:lineChart>
        <c:grouping val="standard"/>
        <c:ser>
          <c:idx val="0"/>
          <c:order val="0"/>
          <c:tx>
            <c:v>жертва</c:v>
          </c:tx>
          <c:marker>
            <c:symbol val="none"/>
          </c:marker>
          <c:val>
            <c:numRef>
              <c:f>'Хищник-жертва'!$G$1:$G$51</c:f>
              <c:numCache>
                <c:formatCode>0.00</c:formatCode>
                <c:ptCount val="51"/>
                <c:pt idx="0" formatCode="General">
                  <c:v>23</c:v>
                </c:pt>
                <c:pt idx="1">
                  <c:v>21.85</c:v>
                </c:pt>
                <c:pt idx="2">
                  <c:v>13.252025</c:v>
                </c:pt>
                <c:pt idx="3">
                  <c:v>1.7489260603562435</c:v>
                </c:pt>
                <c:pt idx="4">
                  <c:v>-0.61250578732091876</c:v>
                </c:pt>
                <c:pt idx="5">
                  <c:v>0.15345108139514274</c:v>
                </c:pt>
                <c:pt idx="6">
                  <c:v>3.5090701581135812E-3</c:v>
                </c:pt>
                <c:pt idx="7">
                  <c:v>7.3509575462269805E-4</c:v>
                </c:pt>
                <c:pt idx="8">
                  <c:v>2.8543370810136696E-4</c:v>
                </c:pt>
                <c:pt idx="9">
                  <c:v>1.5682218375775747E-4</c:v>
                </c:pt>
                <c:pt idx="10">
                  <c:v>1.0890638313309252E-4</c:v>
                </c:pt>
                <c:pt idx="11">
                  <c:v>8.9848062099022306E-5</c:v>
                </c:pt>
                <c:pt idx="12">
                  <c:v>8.4681465467689767E-5</c:v>
                </c:pt>
                <c:pt idx="13">
                  <c:v>8.8766651660980342E-5</c:v>
                </c:pt>
                <c:pt idx="14">
                  <c:v>1.014969623156162E-4</c:v>
                </c:pt>
                <c:pt idx="15">
                  <c:v>1.247466117428298E-4</c:v>
                </c:pt>
                <c:pt idx="16">
                  <c:v>1.6293850828417685E-4</c:v>
                </c:pt>
                <c:pt idx="17">
                  <c:v>2.2412751615897552E-4</c:v>
                </c:pt>
                <c:pt idx="18">
                  <c:v>3.2228943088000666E-4</c:v>
                </c:pt>
                <c:pt idx="19">
                  <c:v>4.8155398799251307E-4</c:v>
                </c:pt>
                <c:pt idx="20">
                  <c:v>7.4387364757231786E-4</c:v>
                </c:pt>
                <c:pt idx="21">
                  <c:v>1.1829390238140482E-3</c:v>
                </c:pt>
                <c:pt idx="22">
                  <c:v>1.9295948095043741E-3</c:v>
                </c:pt>
                <c:pt idx="23">
                  <c:v>3.2186038514993662E-3</c:v>
                </c:pt>
                <c:pt idx="24">
                  <c:v>5.4753023167234838E-3</c:v>
                </c:pt>
                <c:pt idx="25">
                  <c:v>9.4772139101156755E-3</c:v>
                </c:pt>
                <c:pt idx="26">
                  <c:v>1.6657170600790201E-2</c:v>
                </c:pt>
                <c:pt idx="27">
                  <c:v>2.9674471032526885E-2</c:v>
                </c:pt>
                <c:pt idx="28">
                  <c:v>5.3494551445495503E-2</c:v>
                </c:pt>
                <c:pt idx="29">
                  <c:v>9.743211815513371E-2</c:v>
                </c:pt>
                <c:pt idx="30">
                  <c:v>0.17900810921602894</c:v>
                </c:pt>
                <c:pt idx="31">
                  <c:v>0.33116780060471607</c:v>
                </c:pt>
                <c:pt idx="32">
                  <c:v>0.61551440217507603</c:v>
                </c:pt>
                <c:pt idx="33">
                  <c:v>1.1455065601027881</c:v>
                </c:pt>
                <c:pt idx="34">
                  <c:v>2.123191779091119</c:v>
                </c:pt>
                <c:pt idx="35">
                  <c:v>3.8832253984792868</c:v>
                </c:pt>
                <c:pt idx="36">
                  <c:v>6.8946444452027196</c:v>
                </c:pt>
                <c:pt idx="37">
                  <c:v>11.548401462563318</c:v>
                </c:pt>
                <c:pt idx="38">
                  <c:v>17.397048517742785</c:v>
                </c:pt>
                <c:pt idx="39">
                  <c:v>21.93346536954197</c:v>
                </c:pt>
                <c:pt idx="40">
                  <c:v>20.998063833501437</c:v>
                </c:pt>
                <c:pt idx="41">
                  <c:v>12.641908533877048</c:v>
                </c:pt>
                <c:pt idx="42">
                  <c:v>1.5575283303580179</c:v>
                </c:pt>
                <c:pt idx="43">
                  <c:v>-0.53127098448821508</c:v>
                </c:pt>
                <c:pt idx="44">
                  <c:v>0.12095713807909589</c:v>
                </c:pt>
                <c:pt idx="45">
                  <c:v>4.4412763336526715E-3</c:v>
                </c:pt>
                <c:pt idx="46">
                  <c:v>9.9629772122394292E-4</c:v>
                </c:pt>
                <c:pt idx="47">
                  <c:v>4.0010314820434958E-4</c:v>
                </c:pt>
                <c:pt idx="48">
                  <c:v>2.246043940553181E-4</c:v>
                </c:pt>
                <c:pt idx="49">
                  <c:v>1.5839211646579001E-4</c:v>
                </c:pt>
              </c:numCache>
            </c:numRef>
          </c:val>
        </c:ser>
        <c:ser>
          <c:idx val="1"/>
          <c:order val="1"/>
          <c:tx>
            <c:v>хищник</c:v>
          </c:tx>
          <c:marker>
            <c:symbol val="none"/>
          </c:marker>
          <c:val>
            <c:numRef>
              <c:f>'Хищник-жертва'!$H$1:$H$51</c:f>
              <c:numCache>
                <c:formatCode>0.00</c:formatCode>
                <c:ptCount val="51"/>
                <c:pt idx="0" formatCode="General">
                  <c:v>9</c:v>
                </c:pt>
                <c:pt idx="1">
                  <c:v>18.450000000000003</c:v>
                </c:pt>
                <c:pt idx="2">
                  <c:v>36.761625000000009</c:v>
                </c:pt>
                <c:pt idx="3">
                  <c:v>57.443761177031128</c:v>
                </c:pt>
                <c:pt idx="4">
                  <c:v>56.72262960569752</c:v>
                </c:pt>
                <c:pt idx="5">
                  <c:v>49.313219699850244</c:v>
                </c:pt>
                <c:pt idx="6">
                  <c:v>44.760256074366225</c:v>
                </c:pt>
                <c:pt idx="7">
                  <c:v>40.292083810872612</c:v>
                </c:pt>
                <c:pt idx="8">
                  <c:v>36.264356356773163</c:v>
                </c:pt>
                <c:pt idx="9">
                  <c:v>32.638438274581304</c:v>
                </c:pt>
                <c:pt idx="10">
                  <c:v>29.374850368681301</c:v>
                </c:pt>
                <c:pt idx="11">
                  <c:v>26.437525287248533</c:v>
                </c:pt>
                <c:pt idx="12">
                  <c:v>23.793891526544368</c:v>
                </c:pt>
                <c:pt idx="13">
                  <c:v>21.414603118970113</c:v>
                </c:pt>
                <c:pt idx="14">
                  <c:v>19.27323785220381</c:v>
                </c:pt>
                <c:pt idx="15">
                  <c:v>17.34601187573822</c:v>
                </c:pt>
                <c:pt idx="16">
                  <c:v>15.611518880974863</c:v>
                </c:pt>
                <c:pt idx="17">
                  <c:v>14.050494178757384</c:v>
                </c:pt>
                <c:pt idx="18">
                  <c:v>12.645602215999704</c:v>
                </c:pt>
                <c:pt idx="19">
                  <c:v>11.381245771596758</c:v>
                </c:pt>
                <c:pt idx="20">
                  <c:v>10.243395228651522</c:v>
                </c:pt>
                <c:pt idx="21">
                  <c:v>9.2194366953750535</c:v>
                </c:pt>
                <c:pt idx="22">
                  <c:v>8.2980383274097456</c:v>
                </c:pt>
                <c:pt idx="23">
                  <c:v>7.4690350872530535</c:v>
                </c:pt>
                <c:pt idx="24">
                  <c:v>6.723333571782689</c:v>
                </c:pt>
                <c:pt idx="25">
                  <c:v>6.0528408287984821</c:v>
                </c:pt>
                <c:pt idx="26">
                  <c:v>5.4504249492835743</c:v>
                </c:pt>
                <c:pt idx="27">
                  <c:v>4.9099218872665684</c:v>
                </c:pt>
                <c:pt idx="28">
                  <c:v>4.4262146652806935</c:v>
                </c:pt>
                <c:pt idx="29">
                  <c:v>3.9954321171586527</c:v>
                </c:pt>
                <c:pt idx="30">
                  <c:v>3.6153530761487787</c:v>
                </c:pt>
                <c:pt idx="31">
                  <c:v>3.2861766444494003</c:v>
                </c:pt>
                <c:pt idx="32">
                  <c:v>3.0119727745914981</c:v>
                </c:pt>
                <c:pt idx="33">
                  <c:v>2.8034711282183618</c:v>
                </c:pt>
                <c:pt idx="34">
                  <c:v>2.6836937438181789</c:v>
                </c:pt>
                <c:pt idx="35">
                  <c:v>2.7002241941600018</c:v>
                </c:pt>
                <c:pt idx="36">
                  <c:v>2.9544807333615197</c:v>
                </c:pt>
                <c:pt idx="37">
                  <c:v>3.6775373688618567</c:v>
                </c:pt>
                <c:pt idx="38">
                  <c:v>5.4332675284354304</c:v>
                </c:pt>
                <c:pt idx="39">
                  <c:v>9.6160817156952607</c:v>
                </c:pt>
                <c:pt idx="40">
                  <c:v>19.200173309220119</c:v>
                </c:pt>
                <c:pt idx="41">
                  <c:v>37.438479216362921</c:v>
                </c:pt>
                <c:pt idx="42">
                  <c:v>57.359322789762288</c:v>
                </c:pt>
                <c:pt idx="43">
                  <c:v>56.090329023546524</c:v>
                </c:pt>
                <c:pt idx="44">
                  <c:v>48.991337905161501</c:v>
                </c:pt>
                <c:pt idx="45">
                  <c:v>44.388496715829071</c:v>
                </c:pt>
                <c:pt idx="46">
                  <c:v>39.959504123243391</c:v>
                </c:pt>
                <c:pt idx="47">
                  <c:v>35.965544289064276</c:v>
                </c:pt>
                <c:pt idx="48">
                  <c:v>32.369709356532695</c:v>
                </c:pt>
              </c:numCache>
            </c:numRef>
          </c:val>
        </c:ser>
        <c:marker val="1"/>
        <c:axId val="53657600"/>
        <c:axId val="53659136"/>
      </c:lineChart>
      <c:catAx>
        <c:axId val="53657600"/>
        <c:scaling>
          <c:orientation val="minMax"/>
        </c:scaling>
        <c:axPos val="b"/>
        <c:majorTickMark val="none"/>
        <c:tickLblPos val="nextTo"/>
        <c:crossAx val="53659136"/>
        <c:crosses val="autoZero"/>
        <c:auto val="1"/>
        <c:lblAlgn val="ctr"/>
        <c:lblOffset val="100"/>
      </c:catAx>
      <c:valAx>
        <c:axId val="536591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36576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Модель неограниченного роста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'неограниченный рост'!$D$1:$D$17</c:f>
              <c:numCache>
                <c:formatCode>0.00</c:formatCode>
                <c:ptCount val="17"/>
                <c:pt idx="0" formatCode="General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</c:numCache>
            </c:numRef>
          </c:val>
        </c:ser>
        <c:marker val="1"/>
        <c:axId val="53683328"/>
        <c:axId val="53684864"/>
      </c:lineChart>
      <c:catAx>
        <c:axId val="53683328"/>
        <c:scaling>
          <c:orientation val="minMax"/>
        </c:scaling>
        <c:axPos val="b"/>
        <c:majorTickMark val="none"/>
        <c:tickLblPos val="nextTo"/>
        <c:crossAx val="53684864"/>
        <c:crosses val="autoZero"/>
        <c:auto val="1"/>
        <c:lblAlgn val="ctr"/>
        <c:lblOffset val="100"/>
      </c:catAx>
      <c:valAx>
        <c:axId val="53684864"/>
        <c:scaling>
          <c:orientation val="minMax"/>
        </c:scaling>
        <c:axPos val="l"/>
        <c:numFmt formatCode="General" sourceLinked="1"/>
        <c:majorTickMark val="none"/>
        <c:tickLblPos val="nextTo"/>
        <c:crossAx val="53683328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8216" cy="251698"/>
          </a:xfrm>
          <a:prstGeom prst="rect">
            <a:avLst/>
          </a:prstGeom>
        </p:spPr>
        <p:txBody>
          <a:bodyPr vert="horz" lIns="47064" tIns="23532" rIns="47064" bIns="23532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814618" y="0"/>
            <a:ext cx="1388216" cy="251698"/>
          </a:xfrm>
          <a:prstGeom prst="rect">
            <a:avLst/>
          </a:prstGeom>
        </p:spPr>
        <p:txBody>
          <a:bodyPr vert="horz" lIns="47064" tIns="23532" rIns="47064" bIns="23532" rtlCol="0"/>
          <a:lstStyle>
            <a:lvl1pPr algn="r">
              <a:defRPr sz="600"/>
            </a:lvl1pPr>
          </a:lstStyle>
          <a:p>
            <a:fld id="{88518E97-C912-4C54-86AA-EB8047BF5D41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4781391"/>
            <a:ext cx="1388216" cy="251698"/>
          </a:xfrm>
          <a:prstGeom prst="rect">
            <a:avLst/>
          </a:prstGeom>
        </p:spPr>
        <p:txBody>
          <a:bodyPr vert="horz" lIns="47064" tIns="23532" rIns="47064" bIns="23532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814618" y="4781391"/>
            <a:ext cx="1388216" cy="251698"/>
          </a:xfrm>
          <a:prstGeom prst="rect">
            <a:avLst/>
          </a:prstGeom>
        </p:spPr>
        <p:txBody>
          <a:bodyPr vert="horz" lIns="47064" tIns="23532" rIns="47064" bIns="23532" rtlCol="0" anchor="b"/>
          <a:lstStyle>
            <a:lvl1pPr algn="r">
              <a:defRPr sz="600"/>
            </a:lvl1pPr>
          </a:lstStyle>
          <a:p>
            <a:fld id="{D7C0C3A8-4D7D-4537-90D5-FF9398F86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8216" cy="251698"/>
          </a:xfrm>
          <a:prstGeom prst="rect">
            <a:avLst/>
          </a:prstGeom>
        </p:spPr>
        <p:txBody>
          <a:bodyPr vert="horz" lIns="47064" tIns="23532" rIns="47064" bIns="23532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14618" y="0"/>
            <a:ext cx="1388216" cy="251698"/>
          </a:xfrm>
          <a:prstGeom prst="rect">
            <a:avLst/>
          </a:prstGeom>
        </p:spPr>
        <p:txBody>
          <a:bodyPr vert="horz" lIns="47064" tIns="23532" rIns="47064" bIns="23532" rtlCol="0"/>
          <a:lstStyle>
            <a:lvl1pPr algn="r">
              <a:defRPr sz="600"/>
            </a:lvl1pPr>
          </a:lstStyle>
          <a:p>
            <a:fld id="{12BC126F-8042-4414-94E7-98ADB821513A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377825"/>
            <a:ext cx="2514600" cy="1887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064" tIns="23532" rIns="47064" bIns="235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20358" y="2391133"/>
            <a:ext cx="2562860" cy="2265283"/>
          </a:xfrm>
          <a:prstGeom prst="rect">
            <a:avLst/>
          </a:prstGeom>
        </p:spPr>
        <p:txBody>
          <a:bodyPr vert="horz" lIns="47064" tIns="23532" rIns="47064" bIns="235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781391"/>
            <a:ext cx="1388216" cy="251698"/>
          </a:xfrm>
          <a:prstGeom prst="rect">
            <a:avLst/>
          </a:prstGeom>
        </p:spPr>
        <p:txBody>
          <a:bodyPr vert="horz" lIns="47064" tIns="23532" rIns="47064" bIns="23532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14618" y="4781391"/>
            <a:ext cx="1388216" cy="251698"/>
          </a:xfrm>
          <a:prstGeom prst="rect">
            <a:avLst/>
          </a:prstGeom>
        </p:spPr>
        <p:txBody>
          <a:bodyPr vert="horz" lIns="47064" tIns="23532" rIns="47064" bIns="23532" rtlCol="0" anchor="b"/>
          <a:lstStyle>
            <a:lvl1pPr algn="r">
              <a:defRPr sz="600"/>
            </a:lvl1pPr>
          </a:lstStyle>
          <a:p>
            <a:fld id="{2D17CD49-03FB-47E3-A921-02C143624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7CD49-03FB-47E3-A921-02C143624B7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9EB7-C5AB-4DF5-8BD3-69907C6CB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AAFC2-A17C-4419-8E0A-EC12D79C9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FF66">
                <a:alpha val="47000"/>
              </a:srgbClr>
            </a:gs>
            <a:gs pos="0">
              <a:srgbClr val="FFFF66">
                <a:alpha val="49000"/>
              </a:srgbClr>
            </a:gs>
            <a:gs pos="50000">
              <a:schemeClr val="accent3">
                <a:lumMod val="40000"/>
                <a:lumOff val="60000"/>
              </a:schemeClr>
            </a:gs>
            <a:gs pos="85000">
              <a:srgbClr val="8FE2FF">
                <a:alpha val="4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210A-50DE-4D89-B389-76A72C8AA834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6DA3-007E-4A20-94AB-702B8EAA8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%5bBIO9_09-55%5d_%5bMV_02%5d.wmv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hyperlink" Target="&#1055;&#1088;&#1080;&#1084;&#1077;&#1088;%20&#1101;&#1082;&#1086;&#1083;&#1086;&#1075;&#1080;&#1095;&#1077;&#1089;&#1082;&#1086;&#1075;&#1086;%20&#1085;&#1072;&#1096;&#1077;&#1089;&#1090;&#1074;&#1080;&#1103;.%20&#1050;&#1086;&#1083;&#1086;&#1088;&#1072;&#1076;&#1089;&#1082;&#1080;&#1081;%20&#1078;&#1091;&#1082;%20(N%20151255)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school-collection.edu.ru/dlrstore/acf5cfbb-71e0-446e-58dc-a51025cb943d/00124995134221551.htm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uhy.net/news/data/upimages/selkoprad.m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8.gif"/><Relationship Id="rId10" Type="http://schemas.openxmlformats.org/officeDocument/2006/relationships/hyperlink" Target="http://www.ebio.ru/images/12020201.jpg" TargetMode="External"/><Relationship Id="rId4" Type="http://schemas.openxmlformats.org/officeDocument/2006/relationships/image" Target="../media/image12.gif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OB26%20(F)" TargetMode="External"/><Relationship Id="rId2" Type="http://schemas.openxmlformats.org/officeDocument/2006/relationships/hyperlink" Target="&#1052;&#1086;&#1076;&#1077;&#1083;&#1100;%20&#1044;&#1080;&#1085;&#1072;&#1084;&#1080;&#1082;&#1072;%20&#1087;&#1086;&#1087;&#1091;&#1083;&#1103;&#1094;&#1080;&#1080;%20&#1050;&#1086;&#1076;&#1072;&#1094;&#1082;&#1072;&#1103;%20&#1057;.%20&#1042;.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&#1056;&#1086;&#1089;&#1090;%20&#1095;&#1080;&#1089;&#1083;&#1077;&#1085;&#1085;&#1086;&#1089;&#1090;&#1080;%20&#1076;&#1086;&#1084;&#1086;&#1074;&#1086;&#1081;%20&#1084;&#1099;&#1096;&#1080;%20&#1087;&#1088;&#1080;%20&#1085;&#1077;&#1086;&#1075;&#1088;&#1072;&#1085;&#1080;&#1095;&#1077;&#1085;&#1085;&#1086;&#1084;%20&#1088;&#1072;&#1079;&#1084;&#1085;&#1086;&#1078;&#1077;&#1085;&#1080;&#1080;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76;&#1077;&#1083;&#1100;%20&#1044;&#1080;&#1085;&#1072;&#1084;&#1080;&#1082;&#1072;%20&#1087;&#1086;&#1087;&#1091;&#1083;&#1103;&#1094;&#1080;&#1080;%20&#1050;&#1086;&#1076;&#1072;&#1094;&#1082;&#1072;&#1103;%20&#1057;.%20&#1042;.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&#1052;&#1086;&#1076;&#1077;&#1083;&#1100;%20&#1044;&#1080;&#1085;&#1072;&#1084;&#1080;&#1082;&#1072;%20&#1087;&#1086;&#1087;&#1091;&#1083;&#1103;&#1094;&#1080;&#1080;%20&#1050;&#1086;&#1076;&#1072;&#1094;&#1082;&#1072;&#1103;%20&#1057;.%20&#1042;..xlsx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files.school-collection.edu.ru/dlrstore/f5dbc68a-20c4-45ab-b80f-6fff6e6ac936/%5bBIO10_04-35%5d_%5bPF_01%5d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://files.school-collection.edu.ru/dlrstore/e913cdaa-0d7e-4da8-83ea-80d2e268c160/%5bBIO9_10-35%5d_%5bPF_02%5d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&#1052;&#1086;&#1076;&#1077;&#1083;&#1100;%20&#1044;&#1080;&#1085;&#1072;&#1084;&#1080;&#1082;&#1072;%20&#1087;&#1086;&#1087;&#1091;&#1083;&#1103;&#1094;&#1080;&#1080;%20&#1050;&#1086;&#1076;&#1072;&#1094;&#1082;&#1072;&#1103;%20&#1057;.%20&#1042;..xlsx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hyperlink" Target="http://files.school-collection.edu.ru/dlrstore/77775eb5-b535-4ede-bf43-4ebc91195d63/%5bBI9ZD_7-03%5d_%5bAN_01%5d.sw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helpanimal.ucoz.ru/redbru00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1058;&#1077;&#1089;&#1090;%20&#1044;&#1080;&#1085;&#1072;&#1084;&#1080;&#1082;&#1072;%20&#1087;&#1086;&#1087;&#1091;&#1083;&#1103;&#1094;&#1080;&#1080;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files.school-collection.edu.ru/dlrstore/5564ec5a-480f-4f43-8af5-38e7a0f50f4d/%5bBIO9_09-55%5d_%5bMA_01%5d.sw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iles.school-collection.edu.ru/dlrstore/5564ec5a-480f-4f43-8af5-38e7a0f50f4d/%5bBIO9_09-55%5d_%5bMA_01%5d.sw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bio.ru/images/12020201.jpg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iles.school-collection.edu.ru/dlrstore/acf5cfbb-71e0-446e-58dc-a51025cb943d/00124995134221551.htm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chool-collection.edu.ru/catalog/res/4bf04ca9-37ba-4431-a8bf-6494b5b66f39/view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/>
              <a:t>Тема </a:t>
            </a:r>
            <a:r>
              <a:rPr lang="ru-RU" b="1" dirty="0" smtClean="0">
                <a:solidFill>
                  <a:srgbClr val="C00000"/>
                </a:solidFill>
              </a:rPr>
              <a:t>«Динамика популяции. Экологические стратегии»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4286256"/>
            <a:ext cx="864235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Цель: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Изучить динамику численности популяций в разных условиях окружающей среды и типы ее регуляции.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03888" y="496888"/>
            <a:ext cx="2392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Д. </a:t>
            </a:r>
            <a:r>
              <a:rPr lang="ru-RU" sz="2400" dirty="0" err="1"/>
              <a:t>з</a:t>
            </a:r>
            <a:r>
              <a:rPr lang="ru-RU" sz="2400" dirty="0"/>
              <a:t>. </a:t>
            </a:r>
            <a:r>
              <a:rPr lang="en-US" sz="2400" dirty="0">
                <a:cs typeface="Times New Roman" pitchFamily="18" charset="0"/>
              </a:rPr>
              <a:t>§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96, задачи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614364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Учитель биологии МОУ «СОШ № 28» г. Балаково Кодацкая С. В.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2910" y="642918"/>
            <a:ext cx="2133600" cy="365125"/>
          </a:xfrm>
        </p:spPr>
        <p:txBody>
          <a:bodyPr/>
          <a:lstStyle/>
          <a:p>
            <a:fld id="{BA27210A-50DE-4D89-B389-76A72C8AA834}" type="datetimeFigureOut">
              <a:rPr lang="ru-RU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18.09.2011</a:t>
            </a:fld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idx="1"/>
          </p:nvPr>
        </p:nvSpPr>
        <p:spPr>
          <a:xfrm>
            <a:off x="4899025" y="593725"/>
            <a:ext cx="4244975" cy="590710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dirty="0" smtClean="0"/>
              <a:t>В начале роста кривая роста популяции – это экспонента.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dirty="0" smtClean="0"/>
              <a:t> Затем питательные запасы в окружающей среде 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2400" dirty="0" smtClean="0"/>
              <a:t> исчерпываются, и кривая роста приобретает S-образную форму (</a:t>
            </a:r>
            <a:r>
              <a:rPr lang="ru-RU" sz="2400" dirty="0" err="1" smtClean="0"/>
              <a:t>логистическая</a:t>
            </a:r>
            <a:r>
              <a:rPr lang="ru-RU" sz="2400" dirty="0" smtClean="0"/>
              <a:t> кривая).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dirty="0" smtClean="0"/>
              <a:t>В популяциях бесконтрольный рост численности заходит слишком далеко по экспоненте, после чего происходит катастрофический «обвал» численности, связанный с истощением ресурсов (J-образная форма).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pic>
        <p:nvPicPr>
          <p:cNvPr id="18435" name="Picture 6" descr="1202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00040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57422" y="0"/>
            <a:ext cx="4218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Типы роста популяций</a:t>
            </a:r>
            <a:endParaRPr lang="ru-RU" sz="32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71472" y="428604"/>
            <a:ext cx="3143272" cy="4591071"/>
            <a:chOff x="571472" y="428604"/>
            <a:chExt cx="3143272" cy="4591071"/>
          </a:xfrm>
        </p:grpSpPr>
        <p:sp>
          <p:nvSpPr>
            <p:cNvPr id="18436" name="Text Box 7"/>
            <p:cNvSpPr txBox="1">
              <a:spLocks noChangeArrowheads="1"/>
            </p:cNvSpPr>
            <p:nvPr/>
          </p:nvSpPr>
          <p:spPr bwMode="auto">
            <a:xfrm>
              <a:off x="755650" y="4652963"/>
              <a:ext cx="9556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Дафнии</a:t>
              </a:r>
            </a:p>
          </p:txBody>
        </p:sp>
        <p:sp>
          <p:nvSpPr>
            <p:cNvPr id="18437" name="Text Box 8"/>
            <p:cNvSpPr txBox="1">
              <a:spLocks noChangeArrowheads="1"/>
            </p:cNvSpPr>
            <p:nvPr/>
          </p:nvSpPr>
          <p:spPr bwMode="auto">
            <a:xfrm>
              <a:off x="900113" y="1341438"/>
              <a:ext cx="10048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 dirty="0"/>
                <a:t>Дрожжи</a:t>
              </a: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857488" y="428604"/>
              <a:ext cx="4318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3286116" y="3357562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  <a:endPara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1472" y="785794"/>
              <a:ext cx="2778389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400" dirty="0" smtClean="0"/>
                <a:t>Поддерживающая емкость среды</a:t>
              </a:r>
              <a:endParaRPr lang="en-US" sz="14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0328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+mn-lt"/>
                <a:ea typeface="+mn-ea"/>
                <a:cs typeface="+mn-cs"/>
              </a:rPr>
              <a:t>Антропогенное воздействие на типы роста.</a:t>
            </a:r>
            <a:endParaRPr lang="ru-RU" sz="36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8596" y="1000108"/>
            <a:ext cx="4143404" cy="4022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err="1" smtClean="0"/>
              <a:t>Чарлз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Элтон</a:t>
            </a: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smtClean="0"/>
              <a:t>«Экологическое </a:t>
            </a:r>
            <a:r>
              <a:rPr lang="ru-RU" sz="2800" dirty="0" smtClean="0"/>
              <a:t>нашествие»</a:t>
            </a:r>
            <a:endParaRPr lang="ru-RU" sz="2800" dirty="0" smtClean="0">
              <a:hlinkClick r:id="rId2" action="ppaction://hlinkfile"/>
            </a:endParaRPr>
          </a:p>
          <a:p>
            <a:pPr marL="0" indent="0" algn="ctr">
              <a:buNone/>
            </a:pPr>
            <a:r>
              <a:rPr lang="ru-RU" sz="2800" u="sng" dirty="0" smtClean="0">
                <a:hlinkClick r:id="rId2" action="ppaction://hlinkfile"/>
              </a:rPr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Setup\res\res464D3480-4080-4BB8-8033-A0BB1383F24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4071966" cy="48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hlinkClick r:id="rId4" action="ppaction://hlinkfile" tooltip="Видеофрагмент &quot;Пример экологического нашествия. Колорадский жук (N 151255)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143248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142852"/>
            <a:ext cx="82868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Почему рост численности популяций никогда не бывает бесконечным?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Безграничный рост губителен </a:t>
            </a:r>
            <a:r>
              <a:rPr lang="ru-RU" sz="2400" dirty="0" smtClean="0"/>
              <a:t>для любого вида, так как приводит к подрыву его жизнеобеспечения</a:t>
            </a:r>
            <a:r>
              <a:rPr lang="ru-RU" sz="2400" b="1" dirty="0" smtClean="0">
                <a:solidFill>
                  <a:srgbClr val="FF0000"/>
                </a:solidFill>
              </a:rPr>
              <a:t>→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При </a:t>
            </a:r>
            <a:r>
              <a:rPr lang="ru-RU" sz="2400" b="1" dirty="0" smtClean="0"/>
              <a:t>увеличении численности популяции включаются регуляторные системы </a:t>
            </a:r>
            <a:r>
              <a:rPr lang="ru-RU" sz="2400" dirty="0" smtClean="0"/>
              <a:t>природного сообщества – хищники, паразиты, возбудители инфекционных заболеваний</a:t>
            </a:r>
            <a:r>
              <a:rPr lang="ru-RU" sz="2400" b="1" dirty="0" smtClean="0">
                <a:solidFill>
                  <a:srgbClr val="FF0000"/>
                </a:solidFill>
              </a:rPr>
              <a:t>→</a:t>
            </a:r>
            <a:r>
              <a:rPr lang="ru-RU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При еще более </a:t>
            </a:r>
            <a:r>
              <a:rPr lang="ru-RU" sz="2400" b="1" dirty="0" smtClean="0"/>
              <a:t>высокой плотности </a:t>
            </a:r>
            <a:r>
              <a:rPr lang="ru-RU" sz="2400" dirty="0" smtClean="0"/>
              <a:t>вступает в силу </a:t>
            </a:r>
            <a:r>
              <a:rPr lang="ru-RU" sz="2400" b="1" dirty="0" smtClean="0"/>
              <a:t>внутривидовая конкуренция </a:t>
            </a:r>
            <a:r>
              <a:rPr lang="ru-RU" sz="2400" b="1" dirty="0" smtClean="0">
                <a:solidFill>
                  <a:srgbClr val="FF0000"/>
                </a:solidFill>
              </a:rPr>
              <a:t>→</a:t>
            </a:r>
            <a:r>
              <a:rPr lang="ru-RU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Вся </a:t>
            </a:r>
            <a:r>
              <a:rPr lang="ru-RU" sz="2400" b="1" dirty="0" smtClean="0"/>
              <a:t>эволюция видов </a:t>
            </a:r>
            <a:r>
              <a:rPr lang="ru-RU" sz="2400" dirty="0" smtClean="0"/>
              <a:t>шла в таком направлении, что выработались </a:t>
            </a:r>
            <a:r>
              <a:rPr lang="ru-RU" sz="2400" b="1" dirty="0" smtClean="0"/>
              <a:t>механизмы реакции на собственную плотность.</a:t>
            </a:r>
            <a:r>
              <a:rPr lang="ru-RU" sz="2400" dirty="0" smtClean="0"/>
              <a:t> Таким образом, на пути увеличения численности вида возникает множество последовательных преград, образующих надежную систему регуляции </a:t>
            </a:r>
            <a:r>
              <a:rPr lang="ru-RU" sz="2400" b="1" dirty="0" smtClean="0">
                <a:solidFill>
                  <a:srgbClr val="FF0000"/>
                </a:solidFill>
              </a:rPr>
              <a:t>→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Поэтому, хотя в природе миллионы видов, большинство из них не дает вспышек массового размножения. 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928670"/>
            <a:ext cx="7643866" cy="1944687"/>
          </a:xfrm>
          <a:noFill/>
        </p:spPr>
        <p:txBody>
          <a:bodyPr>
            <a:normAutofit/>
          </a:bodyPr>
          <a:lstStyle/>
          <a:p>
            <a:r>
              <a:rPr lang="ru-RU" sz="2000" b="1" dirty="0"/>
              <a:t>модель неограниченного роста (теоретическая);</a:t>
            </a:r>
          </a:p>
          <a:p>
            <a:r>
              <a:rPr lang="ru-RU" sz="2000" b="1" dirty="0"/>
              <a:t>модель ограниченного роста (практическая);</a:t>
            </a:r>
          </a:p>
          <a:p>
            <a:r>
              <a:rPr lang="ru-RU" sz="2000" b="1" dirty="0"/>
              <a:t>модель ограниченного роста с отловом;</a:t>
            </a:r>
          </a:p>
          <a:p>
            <a:r>
              <a:rPr lang="ru-RU" sz="2000" b="1" dirty="0"/>
              <a:t>модель «хищник – жертва» (взаимодействия с другими популяциями).</a:t>
            </a:r>
          </a:p>
        </p:txBody>
      </p:sp>
      <p:pic>
        <p:nvPicPr>
          <p:cNvPr id="4102" name="Picture 6" descr="res8B01BAF9-7D34-4864-95B6-CA5CBAB0E3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5072074"/>
            <a:ext cx="1924127" cy="82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929586" y="2928934"/>
            <a:ext cx="865188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latin typeface="Arial" charset="0"/>
              </a:rPr>
              <a:t>Саранча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858016" y="6286520"/>
            <a:ext cx="1943100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latin typeface="Arial" charset="0"/>
              </a:rPr>
              <a:t>Сибирский шелкопряд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786050" y="6000768"/>
            <a:ext cx="107950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latin typeface="Arial" charset="0"/>
              </a:rPr>
              <a:t>Антилопы</a:t>
            </a:r>
            <a:endParaRPr lang="ru-RU" sz="1200" b="1" dirty="0">
              <a:latin typeface="Arial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786050" y="4500570"/>
            <a:ext cx="1944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latin typeface="Arial" charset="0"/>
              </a:rPr>
              <a:t>Волки и лоси</a:t>
            </a:r>
            <a:endParaRPr lang="ru-RU" sz="1200" b="1" dirty="0">
              <a:latin typeface="Arial" charset="0"/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28596" y="0"/>
            <a:ext cx="8501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/>
              <a:t>Виды моделей развития </a:t>
            </a:r>
            <a:r>
              <a:rPr lang="ru-RU" sz="3600" b="1" dirty="0" smtClean="0"/>
              <a:t>популяций</a:t>
            </a:r>
            <a:endParaRPr lang="ru-RU" sz="3600" b="1" dirty="0"/>
          </a:p>
        </p:txBody>
      </p:sp>
      <p:pic>
        <p:nvPicPr>
          <p:cNvPr id="4122" name="Picture 26" descr="res3BF04544-C978-4E3C-9660-FEDC200BE15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5214950"/>
            <a:ext cx="1799483" cy="8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4929190" y="6286520"/>
            <a:ext cx="928694" cy="2857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latin typeface="Arial" charset="0"/>
              </a:rPr>
              <a:t>Корюшка</a:t>
            </a:r>
          </a:p>
        </p:txBody>
      </p:sp>
      <p:pic>
        <p:nvPicPr>
          <p:cNvPr id="21" name="Рисунок 20" descr="E:\Setup\res\res85F30A9E-1BC6-4D2E-81AA-7D71791B4AF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643182"/>
            <a:ext cx="1639629" cy="133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E:\Setup\res\res464D3480-4080-4BB8-8033-A0BB1383F24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496"/>
            <a:ext cx="2143140" cy="268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643570" y="4286256"/>
            <a:ext cx="178595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latin typeface="Arial" charset="0"/>
              </a:rPr>
              <a:t>Самоизреживание</a:t>
            </a:r>
            <a:endParaRPr lang="ru-RU" sz="1200" b="1" dirty="0">
              <a:latin typeface="Arial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142844" y="5643578"/>
            <a:ext cx="2071702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latin typeface="Arial" charset="0"/>
              </a:rPr>
              <a:t>Вредители сельскохозяйственные </a:t>
            </a:r>
            <a:endParaRPr lang="ru-RU" sz="1200" b="1" dirty="0">
              <a:latin typeface="Arial" charset="0"/>
            </a:endParaRPr>
          </a:p>
        </p:txBody>
      </p:sp>
      <p:pic>
        <p:nvPicPr>
          <p:cNvPr id="1026" name="Picture 2">
            <a:hlinkClick r:id="rId6" tooltip="&quot;Сибирский шелкопряд (сосновый)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4714884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 descr="12020105">
            <a:hlinkClick r:id="rId8" tooltip="&quot;Миграция саранчи (N 110057) &quot;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7429520" y="1000108"/>
            <a:ext cx="1474340" cy="1720063"/>
          </a:xfrm>
          <a:prstGeom prst="rect">
            <a:avLst/>
          </a:prstGeom>
          <a:noFill/>
        </p:spPr>
      </p:pic>
      <p:pic>
        <p:nvPicPr>
          <p:cNvPr id="20" name="Picture 7" descr="12020201">
            <a:hlinkClick r:id="rId10" tooltip="&quot;Волки загоняют лося&quot;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2643174" y="2857496"/>
            <a:ext cx="2351617" cy="1381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latin typeface="+mn-lt"/>
                <a:ea typeface="+mn-ea"/>
                <a:cs typeface="+mn-cs"/>
              </a:rPr>
              <a:t>Динамика роста популяции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319338" y="1335088"/>
            <a:ext cx="42707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N </a:t>
            </a:r>
            <a:r>
              <a:rPr lang="en-US" sz="3200" dirty="0" smtClean="0"/>
              <a:t>t </a:t>
            </a:r>
            <a:r>
              <a:rPr lang="en-US" sz="3200" dirty="0"/>
              <a:t>= N </a:t>
            </a:r>
            <a:r>
              <a:rPr lang="en-US" sz="3200" dirty="0" smtClean="0"/>
              <a:t>t-1 </a:t>
            </a:r>
            <a:r>
              <a:rPr lang="en-US" sz="3200" dirty="0"/>
              <a:t>+ B</a:t>
            </a:r>
            <a:r>
              <a:rPr lang="ru-RU" sz="3200" dirty="0"/>
              <a:t> </a:t>
            </a:r>
            <a:r>
              <a:rPr lang="en-US" sz="3200" dirty="0"/>
              <a:t>–</a:t>
            </a:r>
            <a:r>
              <a:rPr lang="ru-RU" sz="3200" dirty="0"/>
              <a:t> </a:t>
            </a:r>
            <a:r>
              <a:rPr lang="en-US" sz="3200" dirty="0"/>
              <a:t>D</a:t>
            </a:r>
            <a:r>
              <a:rPr lang="ru-RU" sz="3200" dirty="0"/>
              <a:t> </a:t>
            </a:r>
            <a:r>
              <a:rPr lang="en-US" sz="3200" dirty="0"/>
              <a:t>+</a:t>
            </a:r>
            <a:r>
              <a:rPr lang="ru-RU" sz="3200" dirty="0"/>
              <a:t> </a:t>
            </a:r>
            <a:r>
              <a:rPr lang="en-US" sz="3200" dirty="0"/>
              <a:t>C </a:t>
            </a:r>
            <a:r>
              <a:rPr lang="en-US" dirty="0"/>
              <a:t>–</a:t>
            </a:r>
            <a:r>
              <a:rPr lang="ru-RU" sz="3200" dirty="0"/>
              <a:t> </a:t>
            </a:r>
            <a:r>
              <a:rPr lang="en-US" sz="3200" dirty="0"/>
              <a:t>E</a:t>
            </a:r>
            <a:endParaRPr lang="ru-RU" sz="3200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85720" y="2357430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N </a:t>
            </a:r>
            <a:r>
              <a:rPr lang="en-US" sz="3200" dirty="0" smtClean="0"/>
              <a:t>t</a:t>
            </a:r>
            <a:r>
              <a:rPr lang="ru-RU" sz="3200" dirty="0" smtClean="0"/>
              <a:t> </a:t>
            </a:r>
            <a:r>
              <a:rPr lang="ru-RU" sz="3200" dirty="0"/>
              <a:t>– число особей в момент </a:t>
            </a:r>
            <a:r>
              <a:rPr lang="en-US" sz="3200" dirty="0" smtClean="0"/>
              <a:t>t</a:t>
            </a:r>
            <a:r>
              <a:rPr lang="ru-RU" sz="3200" dirty="0" smtClean="0"/>
              <a:t>,</a:t>
            </a:r>
            <a:endParaRPr lang="ru-RU" sz="3200" dirty="0"/>
          </a:p>
          <a:p>
            <a:r>
              <a:rPr lang="ru-RU" sz="3200" dirty="0"/>
              <a:t> </a:t>
            </a:r>
            <a:r>
              <a:rPr lang="en-US" sz="3200" dirty="0"/>
              <a:t>N </a:t>
            </a:r>
            <a:r>
              <a:rPr lang="en-US" sz="3200" dirty="0" smtClean="0"/>
              <a:t>t-1</a:t>
            </a:r>
            <a:r>
              <a:rPr lang="ru-RU" sz="3200" dirty="0"/>
              <a:t>-</a:t>
            </a:r>
            <a:r>
              <a:rPr lang="en-US" sz="3200" dirty="0"/>
              <a:t> </a:t>
            </a:r>
            <a:r>
              <a:rPr lang="ru-RU" sz="3200" dirty="0"/>
              <a:t>число особей в предыдущий момент,</a:t>
            </a:r>
          </a:p>
          <a:p>
            <a:r>
              <a:rPr lang="en-US" sz="3200" dirty="0"/>
              <a:t>B</a:t>
            </a:r>
            <a:r>
              <a:rPr lang="ru-RU" sz="3200" dirty="0"/>
              <a:t>- число родившихся,</a:t>
            </a:r>
          </a:p>
          <a:p>
            <a:r>
              <a:rPr lang="en-US" sz="3200" dirty="0"/>
              <a:t>D</a:t>
            </a:r>
            <a:r>
              <a:rPr lang="ru-RU" sz="3200" dirty="0"/>
              <a:t>- число погибших,</a:t>
            </a:r>
          </a:p>
          <a:p>
            <a:r>
              <a:rPr lang="en-US" sz="3200" dirty="0"/>
              <a:t>C</a:t>
            </a:r>
            <a:r>
              <a:rPr lang="ru-RU" sz="3200" dirty="0"/>
              <a:t>- число иммигрантов,</a:t>
            </a:r>
          </a:p>
          <a:p>
            <a:r>
              <a:rPr lang="en-US" sz="3200" dirty="0"/>
              <a:t>E</a:t>
            </a:r>
            <a:r>
              <a:rPr lang="ru-RU" sz="3200" dirty="0"/>
              <a:t>- число эмигрантов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atin typeface="+mn-lt"/>
                <a:ea typeface="+mn-ea"/>
                <a:cs typeface="+mn-cs"/>
              </a:rPr>
              <a:t>Закон </a:t>
            </a:r>
            <a:r>
              <a:rPr lang="ru-RU" sz="4000" b="1" dirty="0" smtClean="0">
                <a:latin typeface="+mn-lt"/>
                <a:ea typeface="+mn-ea"/>
                <a:cs typeface="+mn-cs"/>
              </a:rPr>
              <a:t>Мальтуса </a:t>
            </a:r>
            <a:r>
              <a:rPr lang="ru-RU" sz="3200" b="1" dirty="0"/>
              <a:t>(</a:t>
            </a:r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>
                <a:solidFill>
                  <a:srgbClr val="FF0000"/>
                </a:solidFill>
                <a:hlinkClick r:id="rId2" action="ppaction://hlinkfile"/>
              </a:rPr>
              <a:t>Модель неограниченного роста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" action="ppaction://hlinkfile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" action="ppaction://hlinkfile"/>
              </a:rPr>
            </a:b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hlinkClick r:id="rId3" action="ppaction://hlinkfile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928802"/>
            <a:ext cx="4071966" cy="457203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aseline="30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N</a:t>
            </a:r>
            <a:r>
              <a:rPr lang="en-US" b="1" baseline="-25000" dirty="0" smtClean="0"/>
              <a:t>0</a:t>
            </a:r>
            <a:r>
              <a:rPr lang="ru-RU" baseline="-25000" dirty="0" smtClean="0"/>
              <a:t> </a:t>
            </a:r>
            <a:r>
              <a:rPr lang="ru-RU" dirty="0" smtClean="0"/>
              <a:t>– исходная численность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N </a:t>
            </a:r>
            <a:r>
              <a:rPr lang="en-US" b="1" baseline="-25000" dirty="0" smtClean="0"/>
              <a:t>t </a:t>
            </a:r>
            <a:r>
              <a:rPr lang="ru-RU" dirty="0" smtClean="0"/>
              <a:t>–</a:t>
            </a:r>
            <a:r>
              <a:rPr lang="ru-RU" baseline="-25000" dirty="0" smtClean="0"/>
              <a:t> </a:t>
            </a:r>
            <a:r>
              <a:rPr lang="ru-RU" dirty="0" smtClean="0"/>
              <a:t>численность во время </a:t>
            </a:r>
            <a:r>
              <a:rPr lang="en-US" dirty="0" smtClean="0"/>
              <a:t>t</a:t>
            </a: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е </a:t>
            </a:r>
            <a:r>
              <a:rPr lang="ru-RU" dirty="0" smtClean="0"/>
              <a:t> - основание натуральных логарифмов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r</a:t>
            </a:r>
            <a:r>
              <a:rPr lang="ru-RU" dirty="0" smtClean="0"/>
              <a:t> – врожденная скорость роста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dirty="0"/>
              <a:t>(если рост 5%, то </a:t>
            </a:r>
            <a:r>
              <a:rPr lang="en-US" dirty="0"/>
              <a:t>r</a:t>
            </a:r>
            <a:r>
              <a:rPr lang="ru-RU" dirty="0" smtClean="0"/>
              <a:t> </a:t>
            </a:r>
            <a:r>
              <a:rPr lang="ru-RU" dirty="0"/>
              <a:t>=    1,05)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aseline="30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aseline="30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aseline="30000" dirty="0" smtClean="0"/>
          </a:p>
        </p:txBody>
      </p:sp>
      <p:pic>
        <p:nvPicPr>
          <p:cNvPr id="6" name="Рисунок 5" descr="Безымянный мыши.bmp">
            <a:hlinkClick r:id="rId4" action="ppaction://hlinkfile" tooltip="&quot;Рост численности домовой мыши при неограниченном размножении (N 151289) Ключевой кадр 4&quot;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074036" y="2000240"/>
            <a:ext cx="4916616" cy="42148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4678" y="1285860"/>
            <a:ext cx="232467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N </a:t>
            </a:r>
            <a:r>
              <a:rPr lang="en-US" sz="3600" b="1" baseline="-25000" dirty="0" smtClean="0"/>
              <a:t>t</a:t>
            </a:r>
            <a:r>
              <a:rPr lang="en-US" sz="3600" b="1" dirty="0" smtClean="0"/>
              <a:t> = N</a:t>
            </a:r>
            <a:r>
              <a:rPr lang="en-US" sz="3600" b="1" baseline="-25000" dirty="0" smtClean="0"/>
              <a:t>0</a:t>
            </a:r>
            <a:r>
              <a:rPr lang="en-US" sz="3600" b="1" dirty="0" smtClean="0"/>
              <a:t> e </a:t>
            </a:r>
            <a:r>
              <a:rPr lang="en-US" sz="3600" b="1" baseline="30000" dirty="0" smtClean="0"/>
              <a:t>r t</a:t>
            </a:r>
            <a:endParaRPr lang="ru-RU" sz="3600" b="1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7772400" cy="5715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  <a:ea typeface="+mn-ea"/>
                <a:cs typeface="+mn-cs"/>
              </a:rPr>
              <a:t>Модель </a:t>
            </a:r>
            <a:r>
              <a:rPr lang="ru-RU" sz="4000" b="1" dirty="0" err="1" smtClean="0">
                <a:latin typeface="+mn-lt"/>
                <a:ea typeface="+mn-ea"/>
                <a:cs typeface="+mn-cs"/>
              </a:rPr>
              <a:t>Ферхюльста</a:t>
            </a:r>
            <a:r>
              <a:rPr lang="ru-RU" sz="4000" b="1" dirty="0" smtClean="0">
                <a:latin typeface="+mn-lt"/>
                <a:ea typeface="+mn-ea"/>
                <a:cs typeface="+mn-cs"/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3" action="ppaction://hlinkfile"/>
              </a:rPr>
              <a:t>Модель </a:t>
            </a:r>
            <a:r>
              <a:rPr lang="ru-RU" sz="3600" dirty="0">
                <a:hlinkClick r:id="rId3" action="ppaction://hlinkfile"/>
              </a:rPr>
              <a:t>ограниченного </a:t>
            </a:r>
            <a:r>
              <a:rPr lang="ru-RU" sz="3600" dirty="0" smtClean="0">
                <a:hlinkClick r:id="rId3" action="ppaction://hlinkfile"/>
              </a:rPr>
              <a:t>роста. </a:t>
            </a:r>
            <a:r>
              <a:rPr lang="ru-RU" b="1" dirty="0" smtClean="0">
                <a:latin typeface="Arial" charset="0"/>
                <a:hlinkClick r:id="rId3" action="ppaction://hlinkfile"/>
              </a:rPr>
              <a:t/>
            </a:r>
            <a:br>
              <a:rPr lang="ru-RU" b="1" dirty="0" smtClean="0">
                <a:latin typeface="Arial" charset="0"/>
                <a:hlinkClick r:id="rId3" action="ppaction://hlinkfile"/>
              </a:rPr>
            </a:br>
            <a:endParaRPr lang="ru-RU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57290" y="1285860"/>
            <a:ext cx="1285884" cy="1643074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N </a:t>
            </a:r>
            <a:r>
              <a:rPr lang="en-US" baseline="-25000" dirty="0" smtClean="0"/>
              <a:t>t</a:t>
            </a:r>
            <a:r>
              <a:rPr lang="en-US" dirty="0" smtClean="0"/>
              <a:t> =</a:t>
            </a:r>
            <a:endParaRPr lang="ru-RU" dirty="0" smtClean="0"/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751138" y="3810000"/>
            <a:ext cx="1820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2786050" y="1643050"/>
            <a:ext cx="3332163" cy="1104900"/>
            <a:chOff x="3143240" y="1643050"/>
            <a:chExt cx="3332163" cy="11049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428992" y="1643050"/>
              <a:ext cx="1368425" cy="738188"/>
              <a:chOff x="3143240" y="1643050"/>
              <a:chExt cx="1368425" cy="738188"/>
            </a:xfrm>
          </p:grpSpPr>
          <p:sp>
            <p:nvSpPr>
              <p:cNvPr id="21511" name="Line 7"/>
              <p:cNvSpPr>
                <a:spLocks noChangeShapeType="1"/>
              </p:cNvSpPr>
              <p:nvPr/>
            </p:nvSpPr>
            <p:spPr bwMode="auto">
              <a:xfrm>
                <a:off x="3143240" y="2147875"/>
                <a:ext cx="1368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512" name="Text Box 9"/>
              <p:cNvSpPr txBox="1">
                <a:spLocks noChangeArrowheads="1"/>
              </p:cNvSpPr>
              <p:nvPr/>
            </p:nvSpPr>
            <p:spPr bwMode="auto">
              <a:xfrm>
                <a:off x="3432165" y="1643050"/>
                <a:ext cx="879475" cy="738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400" b="1" dirty="0"/>
                  <a:t>N</a:t>
                </a:r>
                <a:r>
                  <a:rPr lang="en-US" sz="2400" b="1" baseline="-25000" dirty="0"/>
                  <a:t>0</a:t>
                </a:r>
                <a:r>
                  <a:rPr lang="en-US" sz="2400" b="1" dirty="0"/>
                  <a:t>  K</a:t>
                </a:r>
                <a:endParaRPr lang="ru-RU" sz="2400" b="1" dirty="0"/>
              </a:p>
              <a:p>
                <a:endParaRPr lang="ru-RU" dirty="0"/>
              </a:p>
            </p:txBody>
          </p:sp>
        </p:grpSp>
        <p:sp>
          <p:nvSpPr>
            <p:cNvPr id="21513" name="Text Box 11"/>
            <p:cNvSpPr txBox="1">
              <a:spLocks noChangeArrowheads="1"/>
            </p:cNvSpPr>
            <p:nvPr/>
          </p:nvSpPr>
          <p:spPr bwMode="auto">
            <a:xfrm>
              <a:off x="3143240" y="2290750"/>
              <a:ext cx="33321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/>
                <a:t>N</a:t>
              </a:r>
              <a:r>
                <a:rPr lang="en-US" sz="2400" b="1" baseline="-25000" dirty="0"/>
                <a:t>0</a:t>
              </a:r>
              <a:r>
                <a:rPr lang="en-US" sz="2400" b="1" dirty="0"/>
                <a:t>+ (K - N</a:t>
              </a:r>
              <a:r>
                <a:rPr lang="en-US" sz="2400" b="1" baseline="-25000" dirty="0"/>
                <a:t>0</a:t>
              </a:r>
              <a:r>
                <a:rPr lang="en-US" sz="2400" b="1" dirty="0"/>
                <a:t>) e </a:t>
              </a:r>
              <a:r>
                <a:rPr lang="en-US" sz="2400" b="1" baseline="30000" dirty="0"/>
                <a:t>- (r t)</a:t>
              </a:r>
              <a:endParaRPr lang="ru-RU" sz="2400" b="1" baseline="30000" dirty="0"/>
            </a:p>
          </p:txBody>
        </p:sp>
      </p:grpSp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285720" y="3571876"/>
            <a:ext cx="72866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K</a:t>
            </a:r>
            <a:r>
              <a:rPr lang="ru-RU" sz="2800" dirty="0"/>
              <a:t>- поддерживающая емкость </a:t>
            </a:r>
            <a:r>
              <a:rPr lang="ru-RU" sz="2800" dirty="0" smtClean="0"/>
              <a:t>среды,</a:t>
            </a:r>
            <a:endParaRPr lang="ru-RU" sz="2800" dirty="0"/>
          </a:p>
          <a:p>
            <a:r>
              <a:rPr lang="en-US" sz="2800" dirty="0"/>
              <a:t>N</a:t>
            </a:r>
            <a:r>
              <a:rPr lang="en-US" sz="2800" baseline="-25000" dirty="0"/>
              <a:t>0</a:t>
            </a:r>
            <a:r>
              <a:rPr lang="ru-RU" sz="2800" dirty="0"/>
              <a:t> – исходная </a:t>
            </a:r>
            <a:r>
              <a:rPr lang="ru-RU" sz="2800" dirty="0" smtClean="0"/>
              <a:t>численность,</a:t>
            </a:r>
            <a:endParaRPr lang="ru-RU" sz="2800" dirty="0"/>
          </a:p>
          <a:p>
            <a:r>
              <a:rPr lang="en-US" sz="2800" dirty="0"/>
              <a:t>N </a:t>
            </a:r>
            <a:r>
              <a:rPr lang="en-US" sz="2800" baseline="-25000" dirty="0"/>
              <a:t>t</a:t>
            </a:r>
            <a:r>
              <a:rPr lang="en-US" sz="2800" dirty="0"/>
              <a:t> </a:t>
            </a:r>
            <a:r>
              <a:rPr lang="ru-RU" sz="2800" dirty="0"/>
              <a:t>– численность во время </a:t>
            </a:r>
            <a:r>
              <a:rPr lang="en-US" sz="2800" dirty="0" smtClean="0"/>
              <a:t>t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/>
              <a:t>е  - основание натуральных </a:t>
            </a:r>
            <a:r>
              <a:rPr lang="ru-RU" sz="2800" dirty="0" smtClean="0"/>
              <a:t>логарифмов,</a:t>
            </a:r>
            <a:endParaRPr lang="ru-RU" sz="2800" dirty="0"/>
          </a:p>
          <a:p>
            <a:r>
              <a:rPr lang="en-US" sz="2800" dirty="0"/>
              <a:t>r</a:t>
            </a:r>
            <a:r>
              <a:rPr lang="ru-RU" sz="2800" dirty="0"/>
              <a:t> – врожденная скорость </a:t>
            </a:r>
            <a:r>
              <a:rPr lang="ru-RU" sz="2800" dirty="0" smtClean="0"/>
              <a:t>роста</a:t>
            </a: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r>
              <a:rPr lang="ru-RU" sz="2800" dirty="0" smtClean="0"/>
              <a:t>(если рост 5%, то </a:t>
            </a:r>
            <a:r>
              <a:rPr lang="en-US" sz="2800" dirty="0" smtClean="0"/>
              <a:t>r</a:t>
            </a:r>
            <a:r>
              <a:rPr lang="ru-RU" sz="2800" dirty="0" smtClean="0"/>
              <a:t> =    1,05).</a:t>
            </a:r>
            <a:endParaRPr lang="ru-RU" sz="2800" dirty="0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5786446" y="1214422"/>
          <a:ext cx="3929090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5715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hlinkClick r:id="rId2" action="ppaction://hlinkfile"/>
              </a:rPr>
              <a:t>Модель </a:t>
            </a:r>
            <a:r>
              <a:rPr lang="ru-RU" sz="3600" dirty="0">
                <a:solidFill>
                  <a:srgbClr val="FF0000"/>
                </a:solidFill>
                <a:hlinkClick r:id="rId2" action="ppaction://hlinkfile"/>
              </a:rPr>
              <a:t>ограниченного </a:t>
            </a:r>
            <a:r>
              <a:rPr lang="ru-RU" sz="3600" dirty="0" smtClean="0">
                <a:solidFill>
                  <a:srgbClr val="FF0000"/>
                </a:solidFill>
                <a:hlinkClick r:id="rId2" action="ppaction://hlinkfile"/>
              </a:rPr>
              <a:t>роста с отловом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751138" y="3810000"/>
            <a:ext cx="1820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857232"/>
            <a:ext cx="628654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 smtClean="0"/>
              <a:t>N </a:t>
            </a:r>
            <a:r>
              <a:rPr lang="en-US" sz="4000" b="1" baseline="-25000" dirty="0" smtClean="0"/>
              <a:t>t</a:t>
            </a:r>
            <a:r>
              <a:rPr lang="en-US" sz="4000" b="1" dirty="0" smtClean="0"/>
              <a:t> =</a:t>
            </a:r>
            <a:r>
              <a:rPr lang="en-US" sz="4000" b="1" baseline="30000" dirty="0" smtClean="0"/>
              <a:t> </a:t>
            </a:r>
            <a:r>
              <a:rPr lang="ru-RU" sz="4000" b="1" dirty="0" smtClean="0"/>
              <a:t>(</a:t>
            </a:r>
            <a:r>
              <a:rPr lang="en-US" sz="4000" b="1" dirty="0" smtClean="0"/>
              <a:t>r</a:t>
            </a:r>
            <a:r>
              <a:rPr lang="ru-RU" sz="4000" b="1" dirty="0" smtClean="0"/>
              <a:t> – </a:t>
            </a:r>
            <a:r>
              <a:rPr lang="en-US" sz="4000" b="1" dirty="0" smtClean="0">
                <a:latin typeface="Arial" charset="0"/>
              </a:rPr>
              <a:t>b</a:t>
            </a:r>
            <a:r>
              <a:rPr lang="ru-RU" sz="4000" b="1" dirty="0" smtClean="0">
                <a:latin typeface="Arial" charset="0"/>
              </a:rPr>
              <a:t> </a:t>
            </a:r>
            <a:r>
              <a:rPr lang="en-US" sz="4000" b="1" dirty="0" smtClean="0"/>
              <a:t>N</a:t>
            </a:r>
            <a:r>
              <a:rPr lang="en-US" sz="4000" b="1" baseline="-25000" dirty="0" smtClean="0"/>
              <a:t>0</a:t>
            </a:r>
            <a:r>
              <a:rPr lang="ru-RU" sz="4000" b="1" dirty="0" smtClean="0"/>
              <a:t>)</a:t>
            </a:r>
            <a:r>
              <a:rPr lang="en-US" sz="4000" b="1" dirty="0" smtClean="0"/>
              <a:t> N</a:t>
            </a:r>
            <a:r>
              <a:rPr lang="en-US" sz="4000" b="1" baseline="-25000" dirty="0" smtClean="0"/>
              <a:t>0</a:t>
            </a:r>
            <a:r>
              <a:rPr lang="en-US" sz="4000" b="1" dirty="0" smtClean="0">
                <a:latin typeface="Arial" charset="0"/>
              </a:rPr>
              <a:t>- c</a:t>
            </a:r>
            <a:r>
              <a:rPr lang="ru-RU" sz="4000" b="1" dirty="0" smtClean="0">
                <a:latin typeface="Arial" charset="0"/>
              </a:rPr>
              <a:t>,</a:t>
            </a:r>
            <a:r>
              <a:rPr lang="en-US" sz="4000" b="1" dirty="0" smtClean="0">
                <a:latin typeface="Arial" charset="0"/>
              </a:rPr>
              <a:t> </a:t>
            </a:r>
            <a:endParaRPr lang="ru-RU" sz="40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с</a:t>
            </a:r>
            <a:r>
              <a:rPr lang="ru-RU" sz="2800" dirty="0" smtClean="0"/>
              <a:t> – величина ежегодного отлова,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r</a:t>
            </a:r>
            <a:r>
              <a:rPr lang="ru-RU" sz="2800" dirty="0" smtClean="0"/>
              <a:t> – коэффициент роста,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b</a:t>
            </a:r>
            <a:r>
              <a:rPr lang="ru-RU" sz="2800" dirty="0" smtClean="0"/>
              <a:t> – коэффициент перенаселённости,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N</a:t>
            </a:r>
            <a:r>
              <a:rPr lang="en-US" sz="2800" b="1" baseline="-25000" dirty="0" smtClean="0"/>
              <a:t>0</a:t>
            </a:r>
            <a:r>
              <a:rPr lang="ru-RU" sz="2800" dirty="0" smtClean="0"/>
              <a:t>– численность популяции текущего года, исходная,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N </a:t>
            </a:r>
            <a:r>
              <a:rPr lang="en-US" sz="2800" b="1" baseline="-25000" dirty="0" smtClean="0"/>
              <a:t>t</a:t>
            </a:r>
            <a:r>
              <a:rPr lang="ru-RU" sz="2800" dirty="0" smtClean="0"/>
              <a:t>– численность популяции следующего года, во время </a:t>
            </a:r>
            <a:r>
              <a:rPr lang="en-US" sz="2800" dirty="0" smtClean="0"/>
              <a:t>t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3200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429256" y="3571876"/>
          <a:ext cx="342902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Редкие виды 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639762"/>
          </a:xfrm>
        </p:spPr>
        <p:txBody>
          <a:bodyPr/>
          <a:lstStyle/>
          <a:p>
            <a:r>
              <a:rPr lang="ru-RU" dirty="0" smtClean="0"/>
              <a:t>Сокол-сапсан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572000" y="1285860"/>
            <a:ext cx="4041775" cy="639762"/>
          </a:xfrm>
        </p:spPr>
        <p:txBody>
          <a:bodyPr/>
          <a:lstStyle/>
          <a:p>
            <a:r>
              <a:rPr lang="ru-RU" dirty="0" smtClean="0"/>
              <a:t>Венерин башмачок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hlinkClick r:id="rId2" tooltip="&quot;Cокол-сапсан (N 151307)&quot;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3" y="2214554"/>
            <a:ext cx="3359940" cy="404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hlinkClick r:id="rId4" tooltip="&quot;Венерин башмачок крупноцветковый (N 151297)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214554"/>
            <a:ext cx="357187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28596" y="714356"/>
            <a:ext cx="8096248" cy="361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dirty="0" smtClean="0"/>
              <a:t>N </a:t>
            </a:r>
            <a:r>
              <a:rPr lang="en-US" sz="3600" baseline="-25000" dirty="0" smtClean="0"/>
              <a:t>t </a:t>
            </a:r>
            <a:r>
              <a:rPr lang="en-US" sz="3600" dirty="0" smtClean="0">
                <a:latin typeface="Arial" charset="0"/>
              </a:rPr>
              <a:t>=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ru-RU" sz="3600" b="1" dirty="0" smtClean="0">
                <a:latin typeface="Arial" charset="0"/>
              </a:rPr>
              <a:t>(</a:t>
            </a:r>
            <a:r>
              <a:rPr lang="en-US" sz="3600" b="1" dirty="0" smtClean="0">
                <a:latin typeface="Arial" charset="0"/>
              </a:rPr>
              <a:t>r</a:t>
            </a:r>
            <a:r>
              <a:rPr lang="ru-RU" sz="3600" b="1" dirty="0" smtClean="0">
                <a:latin typeface="Arial" charset="0"/>
              </a:rPr>
              <a:t> </a:t>
            </a:r>
            <a:r>
              <a:rPr lang="ru-RU" sz="3600" b="1" dirty="0">
                <a:latin typeface="Arial" charset="0"/>
              </a:rPr>
              <a:t>- </a:t>
            </a:r>
            <a:r>
              <a:rPr lang="en-US" sz="3600" b="1" dirty="0" smtClean="0">
                <a:latin typeface="Arial" charset="0"/>
              </a:rPr>
              <a:t>b x </a:t>
            </a:r>
            <a:r>
              <a:rPr lang="en-US" sz="3600" b="1" baseline="-25000" dirty="0" smtClean="0">
                <a:latin typeface="Arial" charset="0"/>
              </a:rPr>
              <a:t>n</a:t>
            </a:r>
            <a:r>
              <a:rPr lang="en-US" sz="3600" b="1" dirty="0" smtClean="0">
                <a:latin typeface="Arial" charset="0"/>
              </a:rPr>
              <a:t> ) x </a:t>
            </a:r>
            <a:r>
              <a:rPr lang="en-US" sz="3600" b="1" baseline="-25000" dirty="0" smtClean="0">
                <a:latin typeface="Arial" charset="0"/>
              </a:rPr>
              <a:t>n </a:t>
            </a:r>
            <a:r>
              <a:rPr lang="ru-RU" sz="3600" b="1" dirty="0" smtClean="0">
                <a:latin typeface="Arial" charset="0"/>
              </a:rPr>
              <a:t>- </a:t>
            </a:r>
            <a:r>
              <a:rPr lang="ru-RU" sz="3600" b="1" dirty="0">
                <a:latin typeface="Arial" charset="0"/>
              </a:rPr>
              <a:t>с </a:t>
            </a:r>
            <a:r>
              <a:rPr lang="ru-RU" sz="3600" b="1" dirty="0" smtClean="0">
                <a:latin typeface="Arial" charset="0"/>
              </a:rPr>
              <a:t>– </a:t>
            </a:r>
            <a:r>
              <a:rPr lang="en-US" sz="3600" b="1" dirty="0">
                <a:latin typeface="Arial" charset="0"/>
              </a:rPr>
              <a:t>f </a:t>
            </a:r>
            <a:r>
              <a:rPr lang="ru-RU" sz="3600" b="1" dirty="0" smtClean="0">
                <a:latin typeface="Arial" charset="0"/>
              </a:rPr>
              <a:t> </a:t>
            </a:r>
            <a:r>
              <a:rPr lang="en-US" sz="3600" b="1" dirty="0" smtClean="0">
                <a:latin typeface="Arial" charset="0"/>
              </a:rPr>
              <a:t>x </a:t>
            </a:r>
            <a:r>
              <a:rPr lang="en-US" sz="3600" b="1" baseline="-25000" dirty="0" smtClean="0">
                <a:latin typeface="Arial" charset="0"/>
              </a:rPr>
              <a:t>n</a:t>
            </a:r>
            <a:r>
              <a:rPr lang="ru-RU" sz="3600" b="1" baseline="-25000" dirty="0" smtClean="0">
                <a:latin typeface="Arial" charset="0"/>
              </a:rPr>
              <a:t> </a:t>
            </a:r>
            <a:r>
              <a:rPr lang="en-US" sz="3600" b="1" dirty="0" err="1" smtClean="0">
                <a:latin typeface="Arial" charset="0"/>
              </a:rPr>
              <a:t>y</a:t>
            </a:r>
            <a:r>
              <a:rPr lang="en-US" sz="3600" b="1" baseline="-25000" dirty="0" err="1" smtClean="0">
                <a:latin typeface="Arial" charset="0"/>
              </a:rPr>
              <a:t>n</a:t>
            </a:r>
            <a:r>
              <a:rPr lang="en-US" sz="3600" b="1" dirty="0" smtClean="0">
                <a:latin typeface="Arial" charset="0"/>
              </a:rPr>
              <a:t>,</a:t>
            </a:r>
            <a:endParaRPr lang="en-US" sz="3600" b="1" dirty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ru-RU" sz="3200" b="1" dirty="0">
                <a:latin typeface="Arial" charset="0"/>
              </a:rPr>
              <a:t/>
            </a:r>
            <a:br>
              <a:rPr lang="ru-RU" sz="3200" b="1" dirty="0">
                <a:latin typeface="Arial" charset="0"/>
              </a:rPr>
            </a:br>
            <a:r>
              <a:rPr lang="ru-RU" sz="3200" dirty="0" smtClean="0"/>
              <a:t> </a:t>
            </a:r>
            <a:r>
              <a:rPr lang="en-US" sz="2800" dirty="0" smtClean="0"/>
              <a:t>f - </a:t>
            </a:r>
            <a:r>
              <a:rPr lang="ru-RU" sz="2800" dirty="0" smtClean="0"/>
              <a:t>возможность </a:t>
            </a:r>
            <a:r>
              <a:rPr lang="ru-RU" sz="2800" dirty="0"/>
              <a:t>гибели жертвы при встрече с хищником, </a:t>
            </a:r>
            <a:endParaRPr lang="ru-RU" sz="2800" dirty="0" smtClean="0"/>
          </a:p>
          <a:p>
            <a:pPr>
              <a:spcBef>
                <a:spcPct val="20000"/>
              </a:spcBef>
            </a:pPr>
            <a:r>
              <a:rPr lang="en-US" sz="2800" dirty="0" smtClean="0"/>
              <a:t>x </a:t>
            </a:r>
            <a:r>
              <a:rPr lang="en-US" sz="2800" baseline="-25000" dirty="0"/>
              <a:t>n</a:t>
            </a:r>
            <a:r>
              <a:rPr lang="ru-RU" sz="2800" dirty="0"/>
              <a:t> – количество жертв, </a:t>
            </a:r>
            <a:endParaRPr lang="ru-RU" sz="2800" dirty="0" smtClean="0"/>
          </a:p>
          <a:p>
            <a:pPr>
              <a:spcBef>
                <a:spcPct val="20000"/>
              </a:spcBef>
            </a:pPr>
            <a:r>
              <a:rPr lang="en-US" sz="2800" dirty="0" err="1" smtClean="0"/>
              <a:t>y</a:t>
            </a:r>
            <a:r>
              <a:rPr lang="en-US" sz="2800" baseline="-25000" dirty="0" err="1" smtClean="0"/>
              <a:t>n</a:t>
            </a:r>
            <a:r>
              <a:rPr lang="ru-RU" sz="2800" dirty="0" smtClean="0"/>
              <a:t> </a:t>
            </a:r>
            <a:r>
              <a:rPr lang="ru-RU" sz="2800" dirty="0"/>
              <a:t>– количество хищников.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ru-RU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7158" y="0"/>
            <a:ext cx="8239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Модель «хищник – жертва»</a:t>
            </a:r>
            <a:endParaRPr lang="ru-RU" sz="3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000496" y="3929066"/>
          <a:ext cx="495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Безымянный 15.bmp">
            <a:hlinkClick r:id="rId4" tooltip="&quot;Колебание численности особей (N 202961)&quot;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4071942"/>
            <a:ext cx="3286148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План урока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Динамика </a:t>
            </a:r>
            <a:r>
              <a:rPr lang="ru-RU" dirty="0"/>
              <a:t>популяций, как биологическое явление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Типы динамики.</a:t>
            </a:r>
          </a:p>
          <a:p>
            <a:r>
              <a:rPr lang="ru-RU" dirty="0" smtClean="0"/>
              <a:t>Колебания численности популяций: причины, способы регуляции численности.</a:t>
            </a:r>
            <a:endParaRPr lang="en-US" dirty="0" smtClean="0"/>
          </a:p>
          <a:p>
            <a:r>
              <a:rPr lang="ru-RU" dirty="0" smtClean="0"/>
              <a:t>Экологические стратегии.</a:t>
            </a:r>
          </a:p>
          <a:p>
            <a:r>
              <a:rPr lang="ru-RU" dirty="0" smtClean="0"/>
              <a:t>Кривые выживания.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Типы </a:t>
            </a:r>
            <a:r>
              <a:rPr lang="ru-RU" dirty="0" smtClean="0"/>
              <a:t>роста численности.</a:t>
            </a:r>
            <a:endParaRPr lang="ru-RU" dirty="0"/>
          </a:p>
          <a:p>
            <a:r>
              <a:rPr lang="ru-RU" dirty="0" smtClean="0"/>
              <a:t>Модели роста численности.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20" descr="res8B01BAF9-7D34-4864-95B6-CA5CBAB0E3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4643446"/>
            <a:ext cx="2520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/>
              <a:t>Графики изменения численности популяций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85720" y="3714752"/>
          <a:ext cx="4000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4572000" y="857232"/>
          <a:ext cx="414340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4572000" y="3643314"/>
          <a:ext cx="414340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142844" y="785794"/>
          <a:ext cx="4143404" cy="267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1" name="Picture 7" descr="res997FA0B5-B1F3-4699-ADE0-5A213E83E5E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85852" y="1428736"/>
            <a:ext cx="1543309" cy="120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4000" b="1" dirty="0" smtClean="0">
                <a:latin typeface="+mn-lt"/>
                <a:ea typeface="+mn-ea"/>
                <a:cs typeface="+mn-cs"/>
              </a:rPr>
            </a:br>
            <a:r>
              <a:rPr lang="ru-RU" sz="4000" b="1" dirty="0" smtClean="0">
                <a:latin typeface="+mn-lt"/>
                <a:ea typeface="+mn-ea"/>
                <a:cs typeface="+mn-cs"/>
              </a:rPr>
              <a:t>Использование электронных моделей </a:t>
            </a:r>
            <a:r>
              <a:rPr lang="ru-RU" sz="4000" b="1" dirty="0">
                <a:latin typeface="+mn-lt"/>
                <a:ea typeface="+mn-ea"/>
                <a:cs typeface="+mn-cs"/>
              </a:rPr>
              <a:t>в </a:t>
            </a:r>
            <a:r>
              <a:rPr lang="ru-RU" sz="4000" b="1" dirty="0" smtClean="0">
                <a:latin typeface="+mn-lt"/>
                <a:ea typeface="+mn-ea"/>
                <a:cs typeface="+mn-cs"/>
              </a:rPr>
              <a:t>деятельности человека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840303"/>
          </a:xfrm>
        </p:spPr>
        <p:txBody>
          <a:bodyPr/>
          <a:lstStyle/>
          <a:p>
            <a:pPr defTabSz="795338"/>
            <a:r>
              <a:rPr lang="ru-RU" dirty="0" smtClean="0"/>
              <a:t>охотовед;</a:t>
            </a:r>
          </a:p>
          <a:p>
            <a:pPr defTabSz="795338"/>
            <a:r>
              <a:rPr lang="ru-RU" dirty="0" smtClean="0"/>
              <a:t> лесник; </a:t>
            </a:r>
          </a:p>
          <a:p>
            <a:pPr defTabSz="795338"/>
            <a:r>
              <a:rPr lang="ru-RU" dirty="0" smtClean="0"/>
              <a:t>работник рыбодобывающей отрасли; </a:t>
            </a:r>
          </a:p>
          <a:p>
            <a:pPr defTabSz="795338"/>
            <a:r>
              <a:rPr lang="ru-RU" dirty="0" smtClean="0"/>
              <a:t>эколог;</a:t>
            </a:r>
          </a:p>
          <a:p>
            <a:pPr defTabSz="795338"/>
            <a:r>
              <a:rPr lang="ru-RU" dirty="0" smtClean="0"/>
              <a:t>сельское хозяйство (животноводство, растениеводство)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85728"/>
            <a:ext cx="5786478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800" dirty="0" smtClean="0"/>
              <a:t>Математическое </a:t>
            </a:r>
            <a:r>
              <a:rPr lang="ru-RU" sz="3800" dirty="0"/>
              <a:t>и компьютерное моделирование даёт возможность прогнозирования развития популяций, внесения корректив в изменение численности </a:t>
            </a:r>
            <a:r>
              <a:rPr lang="ru-RU" sz="3800" dirty="0" smtClean="0"/>
              <a:t>популяций</a:t>
            </a:r>
            <a:r>
              <a:rPr lang="ru-RU" sz="3800" dirty="0"/>
              <a:t>, </a:t>
            </a:r>
            <a:r>
              <a:rPr lang="ru-RU" sz="3800" dirty="0" smtClean="0"/>
              <a:t> особенно </a:t>
            </a:r>
            <a:r>
              <a:rPr lang="ru-RU" sz="3800" dirty="0"/>
              <a:t>это, актуально применительно к исчезающим видам. </a:t>
            </a:r>
          </a:p>
        </p:txBody>
      </p:sp>
      <p:pic>
        <p:nvPicPr>
          <p:cNvPr id="69633" name="Picture 1">
            <a:hlinkClick r:id="rId2" tooltip="&quot;Красная книга&quot;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7548" y="785794"/>
            <a:ext cx="3136452" cy="426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C0000"/>
                </a:solidFill>
              </a:rPr>
              <a:t>Исследуя модели развития популяций, можно сохранить видовое разнообразие растений и животных, чтобы не пришлось заносить их в Красную книгу. </a:t>
            </a:r>
          </a:p>
          <a:p>
            <a:pPr>
              <a:buNone/>
            </a:pPr>
            <a:r>
              <a:rPr lang="ru-RU" dirty="0" smtClean="0">
                <a:solidFill>
                  <a:srgbClr val="CC0000"/>
                </a:solidFill>
              </a:rPr>
              <a:t>За последние годы с лица земли исчезло 65 видов птиц и 150 видов млекопитающих животных. </a:t>
            </a:r>
          </a:p>
          <a:p>
            <a:pPr>
              <a:buNone/>
            </a:pPr>
            <a:r>
              <a:rPr lang="ru-RU" dirty="0" smtClean="0">
                <a:solidFill>
                  <a:srgbClr val="CC0000"/>
                </a:solidFill>
              </a:rPr>
              <a:t>Мы должны беречь природу и приумножать ее богатства.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Словарь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60007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Динамика популяции </a:t>
            </a:r>
            <a:r>
              <a:rPr lang="ru-RU" dirty="0" smtClean="0"/>
              <a:t>- колебания или изменения численности популяции во времени. </a:t>
            </a:r>
          </a:p>
          <a:p>
            <a:r>
              <a:rPr lang="ru-RU" b="1" dirty="0" smtClean="0"/>
              <a:t>Условия, влияющие на численность </a:t>
            </a:r>
            <a:r>
              <a:rPr lang="ru-RU" dirty="0" smtClean="0"/>
              <a:t>популяции - пищевые ресурсы, ограниченность ареала обитания, эпидемии, болезни, природные катастрофы и т.д. </a:t>
            </a:r>
          </a:p>
          <a:p>
            <a:r>
              <a:rPr lang="ru-RU" b="1" dirty="0" smtClean="0"/>
              <a:t>Ёмкость среды </a:t>
            </a:r>
            <a:r>
              <a:rPr lang="ru-RU" dirty="0" smtClean="0"/>
              <a:t>- способность территории вмещать определённое количество особей.</a:t>
            </a:r>
          </a:p>
          <a:p>
            <a:r>
              <a:rPr lang="ru-RU" b="1" dirty="0"/>
              <a:t>Стратегии </a:t>
            </a:r>
            <a:r>
              <a:rPr lang="ru-RU" b="1" dirty="0" smtClean="0"/>
              <a:t>выживания</a:t>
            </a:r>
          </a:p>
          <a:p>
            <a:r>
              <a:rPr lang="ru-RU" b="1" dirty="0" smtClean="0"/>
              <a:t>Кривые выживания</a:t>
            </a:r>
          </a:p>
          <a:p>
            <a:r>
              <a:rPr lang="ru-RU" b="1" dirty="0" smtClean="0"/>
              <a:t>Модели развития популяции</a:t>
            </a:r>
          </a:p>
          <a:p>
            <a:r>
              <a:rPr lang="ru-RU" b="1" dirty="0" smtClean="0"/>
              <a:t>Типы роста динамики численности</a:t>
            </a:r>
          </a:p>
          <a:p>
            <a:r>
              <a:rPr lang="ru-RU" b="1" dirty="0" smtClean="0"/>
              <a:t>Охрана природы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31837"/>
            <a:ext cx="8229600" cy="591187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1</a:t>
            </a:r>
            <a:r>
              <a:rPr lang="ru-RU" b="1" dirty="0"/>
              <a:t>. У каких видов стабильная динамика численности в популяциях? </a:t>
            </a:r>
          </a:p>
          <a:p>
            <a:pPr marL="1341438" lvl="0" indent="-441325">
              <a:buFont typeface="+mj-lt"/>
              <a:buAutoNum type="arabicPeriod"/>
            </a:pPr>
            <a:r>
              <a:rPr lang="ru-RU" dirty="0"/>
              <a:t>Если у вида сложная возрастная </a:t>
            </a:r>
            <a:r>
              <a:rPr lang="ru-RU" dirty="0" smtClean="0"/>
              <a:t>структура </a:t>
            </a:r>
            <a:endParaRPr lang="ru-RU" sz="4600" baseline="-25000" dirty="0"/>
          </a:p>
          <a:p>
            <a:pPr marL="1341438" lvl="0" indent="-441325">
              <a:buFont typeface="+mj-lt"/>
              <a:buAutoNum type="arabicPeriod"/>
            </a:pPr>
            <a:r>
              <a:rPr lang="ru-RU" dirty="0"/>
              <a:t>Если у вида простая возрастная структура</a:t>
            </a:r>
          </a:p>
          <a:p>
            <a:pPr marL="1341438" lvl="0" indent="-441325">
              <a:buFont typeface="+mj-lt"/>
              <a:buAutoNum type="arabicPeriod"/>
            </a:pPr>
            <a:r>
              <a:rPr lang="ru-RU" dirty="0"/>
              <a:t>Если возрастная структура </a:t>
            </a:r>
            <a:r>
              <a:rPr lang="ru-RU" dirty="0" smtClean="0"/>
              <a:t>нестабильна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Выберите тип динамики численности популяции характерный для большой синицы: </a:t>
            </a:r>
          </a:p>
          <a:p>
            <a:pPr marL="1341438" indent="-441325">
              <a:buFont typeface="+mj-lt"/>
              <a:buAutoNum type="arabicPeriod"/>
            </a:pPr>
            <a:r>
              <a:rPr lang="ru-RU" dirty="0" smtClean="0"/>
              <a:t>Изменчивый </a:t>
            </a:r>
          </a:p>
          <a:p>
            <a:pPr marL="1341438" lvl="0" indent="-441325">
              <a:buFont typeface="+mj-lt"/>
              <a:buAutoNum type="arabicPeriod"/>
            </a:pPr>
            <a:r>
              <a:rPr lang="ru-RU" dirty="0" smtClean="0"/>
              <a:t>Стабильный</a:t>
            </a:r>
            <a:endParaRPr lang="ru-RU" dirty="0"/>
          </a:p>
          <a:p>
            <a:pPr marL="1341438" lvl="0" indent="-441325">
              <a:buFont typeface="+mj-lt"/>
              <a:buAutoNum type="arabicPeriod"/>
            </a:pPr>
            <a:r>
              <a:rPr lang="ru-RU" dirty="0" smtClean="0"/>
              <a:t>Взрывной</a:t>
            </a:r>
            <a:endParaRPr lang="ru-RU" dirty="0"/>
          </a:p>
          <a:p>
            <a:pPr>
              <a:buNone/>
            </a:pPr>
            <a:r>
              <a:rPr lang="ru-RU" dirty="0"/>
              <a:t>3</a:t>
            </a:r>
            <a:r>
              <a:rPr lang="ru-RU" b="1" dirty="0"/>
              <a:t>. Выберите тип стратегии развития численности популяции характерный для императорского пингвина:</a:t>
            </a:r>
          </a:p>
          <a:p>
            <a:pPr marL="1341438" lvl="0" indent="-441325">
              <a:buFont typeface="+mj-lt"/>
              <a:buAutoNum type="arabicPeriod"/>
            </a:pPr>
            <a:r>
              <a:rPr lang="ru-RU" dirty="0"/>
              <a:t>Взрывная</a:t>
            </a:r>
          </a:p>
          <a:p>
            <a:pPr marL="1341438" indent="-441325">
              <a:buFont typeface="+mj-lt"/>
              <a:buAutoNum type="arabicPeriod"/>
            </a:pPr>
            <a:r>
              <a:rPr lang="ru-RU" dirty="0" smtClean="0"/>
              <a:t>К - стратегия</a:t>
            </a:r>
          </a:p>
          <a:p>
            <a:pPr marL="1341438" lvl="0" indent="-441325">
              <a:buFont typeface="+mj-lt"/>
              <a:buAutoNum type="arabicPeriod"/>
            </a:pPr>
            <a:r>
              <a:rPr lang="en-US" dirty="0" smtClean="0"/>
              <a:t>r</a:t>
            </a:r>
            <a:r>
              <a:rPr lang="ru-RU" dirty="0" smtClean="0"/>
              <a:t> </a:t>
            </a:r>
            <a:r>
              <a:rPr lang="ru-RU" dirty="0"/>
              <a:t>- стратегия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142852"/>
            <a:ext cx="4198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hlinkClick r:id="rId2" action="ppaction://hlinkfile"/>
              </a:rPr>
              <a:t>Тест «Динамика популяций»</a:t>
            </a:r>
            <a:endParaRPr lang="ru-RU" sz="2500" b="1" dirty="0"/>
          </a:p>
        </p:txBody>
      </p:sp>
      <p:sp>
        <p:nvSpPr>
          <p:cNvPr id="8" name="Улыбающееся лицо 7"/>
          <p:cNvSpPr/>
          <p:nvPr/>
        </p:nvSpPr>
        <p:spPr>
          <a:xfrm>
            <a:off x="7643834" y="1357298"/>
            <a:ext cx="500066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3714744" y="3214686"/>
            <a:ext cx="500066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3643306" y="5715016"/>
            <a:ext cx="500066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001156" cy="59832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4. </a:t>
            </a:r>
            <a:r>
              <a:rPr lang="ru-RU" sz="2400" b="1" dirty="0"/>
              <a:t>Что происходит с численностью популяции жертвы, если хищники отлавливают жертву медленнее чем она успевает размножаться? </a:t>
            </a:r>
          </a:p>
          <a:p>
            <a:pPr marL="1341438" indent="-441325">
              <a:lnSpc>
                <a:spcPct val="80000"/>
              </a:lnSpc>
              <a:buFont typeface="+mj-lt"/>
              <a:buAutoNum type="arabicPeriod"/>
            </a:pPr>
            <a:r>
              <a:rPr lang="ru-RU" sz="2400" dirty="0"/>
              <a:t>Численность жертвы остается неизменной</a:t>
            </a:r>
          </a:p>
          <a:p>
            <a:pPr marL="1341438" indent="-441325">
              <a:lnSpc>
                <a:spcPct val="80000"/>
              </a:lnSpc>
              <a:buFont typeface="+mj-lt"/>
              <a:buAutoNum type="arabicPeriod"/>
            </a:pPr>
            <a:r>
              <a:rPr lang="ru-RU" sz="2400" dirty="0"/>
              <a:t>Численность жертвы медленно снижается</a:t>
            </a:r>
          </a:p>
          <a:p>
            <a:pPr marL="1341438" indent="-441325">
              <a:lnSpc>
                <a:spcPct val="80000"/>
              </a:lnSpc>
              <a:buFont typeface="+mj-lt"/>
              <a:buAutoNum type="arabicPeriod"/>
            </a:pPr>
            <a:r>
              <a:rPr lang="ru-RU" sz="2400" dirty="0"/>
              <a:t>Численность жертвы медленно увеличивается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400" b="1" dirty="0"/>
              <a:t>.  Каким станет тип динамики численности </a:t>
            </a:r>
            <a:r>
              <a:rPr lang="ru-RU" sz="2400" b="1" dirty="0" smtClean="0"/>
              <a:t>насекомого </a:t>
            </a:r>
            <a:r>
              <a:rPr lang="ru-RU" sz="2400" b="1" dirty="0"/>
              <a:t>вредителя, </a:t>
            </a:r>
            <a:r>
              <a:rPr lang="ru-RU" sz="2400" b="1" dirty="0" smtClean="0"/>
              <a:t>со стабильной численностью </a:t>
            </a:r>
            <a:r>
              <a:rPr lang="ru-RU" sz="2400" b="1" dirty="0"/>
              <a:t>в естественном биоценозе, если этот биоценоз превратить в агроценоз?</a:t>
            </a:r>
          </a:p>
          <a:p>
            <a:pPr marL="1341438" lvl="0" indent="-441325">
              <a:lnSpc>
                <a:spcPct val="80000"/>
              </a:lnSpc>
              <a:buFont typeface="+mj-lt"/>
              <a:buAutoNum type="arabicPeriod"/>
            </a:pPr>
            <a:r>
              <a:rPr lang="ru-RU" sz="2400" dirty="0"/>
              <a:t>Стабильный</a:t>
            </a:r>
          </a:p>
          <a:p>
            <a:pPr marL="1341438" lvl="0" indent="-441325">
              <a:lnSpc>
                <a:spcPct val="80000"/>
              </a:lnSpc>
              <a:buFont typeface="+mj-lt"/>
              <a:buAutoNum type="arabicPeriod"/>
            </a:pPr>
            <a:r>
              <a:rPr lang="ru-RU" sz="2400" dirty="0"/>
              <a:t>Изменчивый </a:t>
            </a:r>
          </a:p>
          <a:p>
            <a:pPr marL="1341438" lvl="0" indent="-441325">
              <a:lnSpc>
                <a:spcPct val="80000"/>
              </a:lnSpc>
              <a:buFont typeface="+mj-lt"/>
              <a:buAutoNum type="arabicPeriod"/>
            </a:pPr>
            <a:r>
              <a:rPr lang="ru-RU" sz="2400" dirty="0" smtClean="0"/>
              <a:t>Взрывной</a:t>
            </a:r>
            <a:endParaRPr lang="ru-RU" sz="2400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7715272" y="2428868"/>
            <a:ext cx="500066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000364" y="5143512"/>
            <a:ext cx="500066" cy="35719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15320" cy="4000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b="1" dirty="0" smtClean="0"/>
              <a:t>Домашнее задание </a:t>
            </a:r>
          </a:p>
          <a:p>
            <a:pPr>
              <a:buNone/>
            </a:pPr>
            <a:r>
              <a:rPr lang="ru-RU" sz="3100" b="1" dirty="0" smtClean="0"/>
              <a:t>Задача</a:t>
            </a:r>
            <a:endParaRPr lang="ru-RU" sz="3100" dirty="0"/>
          </a:p>
          <a:p>
            <a:pPr lvl="0"/>
            <a:r>
              <a:rPr lang="ru-RU" sz="2800" dirty="0"/>
              <a:t>Одноклеточная амеба каждые три часа делится на две клетки. Построить модель изменения количества клеток через 3, 6, 9, 12, … часов. Факторы,  приводящие к гибели амеб, не учитываются. </a:t>
            </a:r>
            <a:endParaRPr lang="ru-RU" sz="2800" dirty="0" smtClean="0"/>
          </a:p>
          <a:p>
            <a:pPr lvl="0"/>
            <a:r>
              <a:rPr lang="ru-RU" sz="2800" dirty="0" smtClean="0"/>
              <a:t>В </a:t>
            </a:r>
            <a:r>
              <a:rPr lang="ru-RU" sz="2800" dirty="0"/>
              <a:t>результате самоизреживания сосен в густых посадках число деревьев на 1 га составляло: в 20-летних насаждениях – 6720, в 40-летних – 2380, в 60-летних – 1170, в 80-летних – 755, в столетних – 555, а в 120-летних – 465. Изучите динамику уменьшения стволов сосен в лесу, при увеличении возраста. К какому типу популяции она относится.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img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4143380"/>
            <a:ext cx="3781428" cy="243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071942"/>
            <a:ext cx="421484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1437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Вспомните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Что </a:t>
            </a:r>
            <a:r>
              <a:rPr lang="ru-RU" dirty="0"/>
              <a:t>является структурной единицей вида и эволюции? </a:t>
            </a:r>
          </a:p>
          <a:p>
            <a:pPr lvl="0"/>
            <a:r>
              <a:rPr lang="ru-RU" dirty="0"/>
              <a:t>Дайте определение понятия популяции, вида.</a:t>
            </a:r>
          </a:p>
          <a:p>
            <a:pPr lvl="0"/>
            <a:r>
              <a:rPr lang="ru-RU" dirty="0" smtClean="0"/>
              <a:t>Приведите </a:t>
            </a:r>
            <a:r>
              <a:rPr lang="ru-RU" dirty="0"/>
              <a:t>примеры популяций в разных сообществах. </a:t>
            </a:r>
          </a:p>
          <a:p>
            <a:r>
              <a:rPr lang="ru-RU" dirty="0" smtClean="0"/>
              <a:t>Перечислите </a:t>
            </a:r>
            <a:r>
              <a:rPr lang="ru-RU" dirty="0"/>
              <a:t>основные популяционные характеристики.</a:t>
            </a:r>
          </a:p>
          <a:p>
            <a:r>
              <a:rPr lang="ru-RU" dirty="0"/>
              <a:t>Какое значение имеют популяционные характеристики?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Setup\res\resEC063954-F31A-4C8B-9369-6885B0DD8177">
            <a:hlinkClick r:id="rId2" tooltip="&quot;Динамика численности популяции (N 151154)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71810"/>
            <a:ext cx="67866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92867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совокупность изменений основных биологических    показателей популяции во времени.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ru-RU" dirty="0" smtClean="0"/>
          </a:p>
          <a:p>
            <a:pPr marL="457200" indent="-457200"/>
            <a:r>
              <a:rPr lang="ru-RU" sz="2400" dirty="0" smtClean="0">
                <a:latin typeface="Arial Black" pitchFamily="34" charset="0"/>
              </a:rPr>
              <a:t> Тип </a:t>
            </a:r>
            <a:r>
              <a:rPr lang="ru-RU" sz="2400" dirty="0">
                <a:latin typeface="Arial Black" pitchFamily="34" charset="0"/>
              </a:rPr>
              <a:t>динамики: </a:t>
            </a:r>
            <a:r>
              <a:rPr lang="ru-RU" sz="2400" dirty="0" smtClean="0">
                <a:latin typeface="Arial Black" pitchFamily="34" charset="0"/>
              </a:rPr>
              <a:t>стабильный,     нестабильный </a:t>
            </a:r>
          </a:p>
          <a:p>
            <a:pPr marL="457200" indent="-457200"/>
            <a:endParaRPr lang="ru-RU" sz="2400" dirty="0" smtClean="0">
              <a:latin typeface="Arial Black" pitchFamily="34" charset="0"/>
            </a:endParaRPr>
          </a:p>
          <a:p>
            <a:pPr marL="457200" indent="-457200"/>
            <a:r>
              <a:rPr lang="ru-RU" sz="2400" dirty="0" smtClean="0">
                <a:latin typeface="Arial Black" pitchFamily="34" charset="0"/>
              </a:rPr>
              <a:t>                                            изменчивый,  взрывной</a:t>
            </a:r>
            <a:endParaRPr lang="ru-RU" sz="2400" dirty="0">
              <a:latin typeface="Arial Black" pitchFamily="34" charset="0"/>
            </a:endParaRPr>
          </a:p>
          <a:p>
            <a:pPr marL="457200" indent="-457200"/>
            <a:endParaRPr lang="ru-RU" dirty="0">
              <a:solidFill>
                <a:srgbClr val="FF3300"/>
              </a:solidFill>
            </a:endParaRPr>
          </a:p>
          <a:p>
            <a:pPr marL="457200" indent="-457200"/>
            <a:r>
              <a:rPr lang="ru-RU" sz="2000" dirty="0" smtClean="0">
                <a:latin typeface="Arial" charset="0"/>
              </a:rPr>
              <a:t> </a:t>
            </a:r>
            <a:endParaRPr lang="ru-RU" sz="2000" dirty="0"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57158" y="0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+mj-lt"/>
                <a:ea typeface="+mj-ea"/>
                <a:cs typeface="+mj-cs"/>
              </a:rPr>
              <a:t>Динамика численности 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популяции</a:t>
            </a:r>
            <a:endParaRPr lang="ru-RU" i="1" dirty="0">
              <a:latin typeface="Arial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5572132" y="235743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00892" y="235743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85720" y="1071546"/>
            <a:ext cx="8715436" cy="5429264"/>
            <a:chOff x="285720" y="1071546"/>
            <a:chExt cx="8715436" cy="5429264"/>
          </a:xfrm>
        </p:grpSpPr>
        <p:pic>
          <p:nvPicPr>
            <p:cNvPr id="3" name="Рисунок 2">
              <a:hlinkClick r:id="rId2" tooltip="&quot;Динамика численности популяции (N 151154)&quot;"/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1071546"/>
              <a:ext cx="8715436" cy="5429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28596" y="2357430"/>
              <a:ext cx="44291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</a:rPr>
                <a:t>не регулируют плотность популяции 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786314" y="2357430"/>
              <a:ext cx="39880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8000"/>
                  </a:solidFill>
                </a:rPr>
                <a:t>регулируют плотность популяции </a:t>
              </a:r>
              <a:endParaRPr lang="ru-RU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7158" y="0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+mj-lt"/>
                <a:ea typeface="+mj-ea"/>
                <a:cs typeface="+mj-cs"/>
              </a:rPr>
              <a:t>Динамика численности 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популяции</a:t>
            </a:r>
            <a:endParaRPr lang="ru-RU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71546"/>
            <a:ext cx="8026430" cy="5089544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dirty="0" smtClean="0">
                <a:solidFill>
                  <a:srgbClr val="FF0000"/>
                </a:solidFill>
              </a:rPr>
              <a:t>комплекс признаков,  приспособлений для выживания, общая характеристика роста и размножения данного вида.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Два </a:t>
            </a:r>
            <a:r>
              <a:rPr lang="ru-RU" dirty="0"/>
              <a:t>крайних типа </a:t>
            </a:r>
            <a:r>
              <a:rPr lang="en-US" dirty="0"/>
              <a:t>r-</a:t>
            </a:r>
            <a:r>
              <a:rPr lang="ru-RU" dirty="0"/>
              <a:t> и К-стратегии. </a:t>
            </a:r>
          </a:p>
          <a:p>
            <a:pPr>
              <a:buNone/>
            </a:pPr>
            <a:r>
              <a:rPr lang="ru-RU" dirty="0" smtClean="0"/>
              <a:t> (K- поддерживающая емкость среды,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r-</a:t>
            </a:r>
            <a:r>
              <a:rPr lang="ru-RU" dirty="0" smtClean="0"/>
              <a:t> врожденная скорость роста популяции)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158" y="0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Экологическая стратегия</a:t>
            </a:r>
            <a:endParaRPr lang="ru-RU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2852"/>
            <a:ext cx="8640762" cy="397194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К-стратеги</a:t>
            </a:r>
            <a:r>
              <a:rPr lang="ru-RU" sz="28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dirty="0" smtClean="0"/>
              <a:t>медленно развиваются, имеют более крупные размеры и большую продолжительность жизни, образуют небольшое число более крупных, хорошо защищенных потомков. Обитают в средах со стабильными или закономерно изменяющимися условиями.</a:t>
            </a:r>
            <a:endParaRPr lang="ru-RU" sz="2800" i="1" dirty="0" smtClean="0"/>
          </a:p>
          <a:p>
            <a:pPr eaLnBrk="1" hangingPunct="1"/>
            <a:endParaRPr lang="ru-RU" sz="2800" dirty="0" smtClean="0"/>
          </a:p>
        </p:txBody>
      </p:sp>
      <p:pic>
        <p:nvPicPr>
          <p:cNvPr id="15363" name="Picture 7" descr="12020201">
            <a:hlinkClick r:id="rId2" tooltip="&quot;Волки загоняют лося&quot;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794" y="3500438"/>
            <a:ext cx="5494486" cy="3024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642918"/>
            <a:ext cx="3786214" cy="5786478"/>
          </a:xfrm>
        </p:spPr>
        <p:txBody>
          <a:bodyPr>
            <a:normAutofit/>
          </a:bodyPr>
          <a:lstStyle/>
          <a:p>
            <a:pPr marL="3175" indent="11113"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r</a:t>
            </a:r>
            <a:r>
              <a:rPr lang="ru-RU" sz="2800" b="1" dirty="0" smtClean="0">
                <a:solidFill>
                  <a:srgbClr val="FF3300"/>
                </a:solidFill>
              </a:rPr>
              <a:t>-стратеги </a:t>
            </a:r>
          </a:p>
          <a:p>
            <a:pPr marL="3175" indent="11113" eaLnBrk="1" hangingPunct="1">
              <a:buFontTx/>
              <a:buNone/>
            </a:pPr>
            <a:r>
              <a:rPr lang="ru-RU" sz="2400" dirty="0" smtClean="0"/>
              <a:t>быстро достигают половой зрелости, приносят большое количество мелких потомков,</a:t>
            </a:r>
          </a:p>
          <a:p>
            <a:pPr marL="3175" indent="11113" eaLnBrk="1" hangingPunct="1">
              <a:buFontTx/>
              <a:buNone/>
            </a:pPr>
            <a:r>
              <a:rPr lang="ru-RU" sz="2400" dirty="0" smtClean="0"/>
              <a:t> имеют небольшие размеры и малую продолжительность жизни.</a:t>
            </a:r>
          </a:p>
          <a:p>
            <a:pPr marL="3175" indent="11113" eaLnBrk="1" hangingPunct="1"/>
            <a:endParaRPr lang="ru-RU" sz="2400" dirty="0" smtClean="0"/>
          </a:p>
          <a:p>
            <a:pPr marL="3175" indent="11113" eaLnBrk="1" hangingPunct="1"/>
            <a:endParaRPr lang="ru-RU" sz="2400" dirty="0" smtClean="0"/>
          </a:p>
          <a:p>
            <a:pPr marL="3175" indent="11113" eaLnBrk="1" hangingPunct="1"/>
            <a:endParaRPr lang="ru-RU" sz="2400" dirty="0" smtClean="0"/>
          </a:p>
          <a:p>
            <a:pPr marL="3175" indent="11113" eaLnBrk="1" hangingPunct="1"/>
            <a:endParaRPr lang="ru-RU" sz="2400" dirty="0" smtClean="0"/>
          </a:p>
          <a:p>
            <a:pPr marL="3175" indent="11113" algn="r" eaLnBrk="1" hangingPunct="1">
              <a:buFontTx/>
              <a:buNone/>
            </a:pPr>
            <a:r>
              <a:rPr lang="ru-RU" sz="2400" dirty="0" smtClean="0"/>
              <a:t> </a:t>
            </a:r>
            <a:r>
              <a:rPr lang="ru-RU" sz="2000" dirty="0" smtClean="0"/>
              <a:t>Саранча</a:t>
            </a:r>
          </a:p>
          <a:p>
            <a:pPr marL="3175" indent="11113" eaLnBrk="1" hangingPunct="1"/>
            <a:endParaRPr lang="ru-RU" sz="2400" dirty="0" smtClean="0"/>
          </a:p>
        </p:txBody>
      </p:sp>
      <p:pic>
        <p:nvPicPr>
          <p:cNvPr id="16387" name="Picture 5" descr="12020105">
            <a:hlinkClick r:id="rId2" tooltip="&quot;Миграция саранчи (N 110057) &quot;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48" y="785794"/>
            <a:ext cx="3648096" cy="4256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>
              <a:solidFill>
                <a:srgbClr val="FF3300"/>
              </a:solidFill>
            </a:endParaRPr>
          </a:p>
          <a:p>
            <a:pPr eaLnBrk="1" hangingPunct="1"/>
            <a:endParaRPr lang="ru-RU" sz="2800" dirty="0" smtClean="0">
              <a:solidFill>
                <a:srgbClr val="FF3300"/>
              </a:solidFill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286248" y="357166"/>
            <a:ext cx="485775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romanUcPeriod"/>
            </a:pPr>
            <a:r>
              <a:rPr lang="ru-RU" sz="2400" dirty="0" smtClean="0"/>
              <a:t>Смертность, одинаковая во всех возрастах</a:t>
            </a:r>
            <a:r>
              <a:rPr lang="ru-RU" sz="2000" dirty="0" smtClean="0"/>
              <a:t> </a:t>
            </a:r>
            <a:r>
              <a:rPr lang="ru-RU" dirty="0" smtClean="0"/>
              <a:t>(К-стратеги,  популяции человека в стране, где широко распространены голод и болезни, насекомые). </a:t>
            </a:r>
          </a:p>
          <a:p>
            <a:pPr marL="514350" indent="-514350">
              <a:buAutoNum type="romanUcPeriod"/>
            </a:pPr>
            <a:r>
              <a:rPr lang="ru-RU" sz="2400" dirty="0" smtClean="0"/>
              <a:t>Смертность мала вплоть до достижения критического возраста </a:t>
            </a:r>
            <a:r>
              <a:rPr lang="ru-RU" sz="2000" dirty="0" smtClean="0"/>
              <a:t>(К-стратеги, человек, рыбы, пресмыкающиеся, птицы, однолетние  растения). </a:t>
            </a:r>
          </a:p>
          <a:p>
            <a:pPr marL="457200" indent="-457200"/>
            <a:r>
              <a:rPr lang="en-US" sz="2400" dirty="0" smtClean="0"/>
              <a:t>III.</a:t>
            </a:r>
            <a:r>
              <a:rPr lang="ru-RU" sz="2400" dirty="0" smtClean="0"/>
              <a:t> Повышенная </a:t>
            </a:r>
            <a:r>
              <a:rPr lang="ru-RU" sz="2400" dirty="0"/>
              <a:t>гибель на ранних стадиях развития </a:t>
            </a:r>
            <a:r>
              <a:rPr lang="ru-RU" sz="2000" dirty="0"/>
              <a:t>(</a:t>
            </a:r>
            <a:r>
              <a:rPr lang="en-US" sz="2000" dirty="0"/>
              <a:t>R</a:t>
            </a:r>
            <a:r>
              <a:rPr lang="ru-RU" sz="2000" dirty="0"/>
              <a:t>-стратеги, морские организмы, </a:t>
            </a:r>
            <a:r>
              <a:rPr lang="ru-RU" sz="2000" dirty="0" smtClean="0"/>
              <a:t>насекомые, гидры, большинство  растений) </a:t>
            </a:r>
            <a:endParaRPr lang="ru-RU" sz="2000" dirty="0">
              <a:latin typeface="Arial" charset="0"/>
            </a:endParaRPr>
          </a:p>
        </p:txBody>
      </p:sp>
      <p:sp>
        <p:nvSpPr>
          <p:cNvPr id="17413" name="Rectangle 16"/>
          <p:cNvSpPr>
            <a:spLocks noChangeArrowheads="1"/>
          </p:cNvSpPr>
          <p:nvPr/>
        </p:nvSpPr>
        <p:spPr bwMode="auto">
          <a:xfrm>
            <a:off x="142844" y="0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Кривые выживания</a:t>
            </a:r>
          </a:p>
        </p:txBody>
      </p:sp>
      <p:pic>
        <p:nvPicPr>
          <p:cNvPr id="17409" name="Picture 1">
            <a:hlinkClick r:id="rId2" tooltip="&quot;Типы кривых выживания популяций (N 150991)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5406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5429264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основании кривых выживания строят пирамиды возрастов.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118865"/>
            <a:ext cx="1785950" cy="149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1211</Words>
  <Application>Microsoft Office PowerPoint</Application>
  <PresentationFormat>Экран (4:3)</PresentationFormat>
  <Paragraphs>184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 «Динамика популяции. Экологические стратегии» </vt:lpstr>
      <vt:lpstr>План урока</vt:lpstr>
      <vt:lpstr>Вспомните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Антропогенное воздействие на типы роста.</vt:lpstr>
      <vt:lpstr>Слайд 12</vt:lpstr>
      <vt:lpstr>Слайд 13</vt:lpstr>
      <vt:lpstr>Динамика роста популяции </vt:lpstr>
      <vt:lpstr>Закон Мальтуса (А)  Модель неограниченного роста </vt:lpstr>
      <vt:lpstr>Модель Ферхюльста. Модель ограниченного роста.  </vt:lpstr>
      <vt:lpstr>Модель ограниченного роста с отловом </vt:lpstr>
      <vt:lpstr>Редкие виды </vt:lpstr>
      <vt:lpstr>Слайд 19</vt:lpstr>
      <vt:lpstr>Слайд 20</vt:lpstr>
      <vt:lpstr> Использование электронных моделей в деятельности человека </vt:lpstr>
      <vt:lpstr>Слайд 22</vt:lpstr>
      <vt:lpstr>Слайд 23</vt:lpstr>
      <vt:lpstr>Словарь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«Динамика популяции. Жизненные стратегии» </dc:title>
  <dc:creator>user</dc:creator>
  <cp:lastModifiedBy>Admin</cp:lastModifiedBy>
  <cp:revision>136</cp:revision>
  <dcterms:created xsi:type="dcterms:W3CDTF">2010-02-22T10:08:15Z</dcterms:created>
  <dcterms:modified xsi:type="dcterms:W3CDTF">2011-09-17T22:57:06Z</dcterms:modified>
</cp:coreProperties>
</file>